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21" r:id="rId3"/>
    <p:sldId id="309" r:id="rId4"/>
    <p:sldId id="319" r:id="rId5"/>
    <p:sldId id="340" r:id="rId6"/>
    <p:sldId id="310" r:id="rId7"/>
    <p:sldId id="339" r:id="rId8"/>
    <p:sldId id="312" r:id="rId9"/>
    <p:sldId id="320" r:id="rId10"/>
    <p:sldId id="336" r:id="rId11"/>
    <p:sldId id="313" r:id="rId12"/>
    <p:sldId id="299" r:id="rId13"/>
    <p:sldId id="335" r:id="rId14"/>
    <p:sldId id="337" r:id="rId15"/>
    <p:sldId id="330" r:id="rId16"/>
    <p:sldId id="331" r:id="rId17"/>
    <p:sldId id="332" r:id="rId18"/>
    <p:sldId id="334" r:id="rId19"/>
    <p:sldId id="327" r:id="rId20"/>
    <p:sldId id="307" r:id="rId21"/>
    <p:sldId id="308" r:id="rId22"/>
    <p:sldId id="258" r:id="rId23"/>
    <p:sldId id="291" r:id="rId24"/>
    <p:sldId id="292" r:id="rId25"/>
    <p:sldId id="261" r:id="rId26"/>
    <p:sldId id="304" r:id="rId27"/>
    <p:sldId id="338" r:id="rId28"/>
    <p:sldId id="294" r:id="rId29"/>
    <p:sldId id="316" r:id="rId30"/>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3399"/>
    <a:srgbClr val="FFFF99"/>
    <a:srgbClr val="FFCC66"/>
    <a:srgbClr val="990000"/>
    <a:srgbClr val="800000"/>
    <a:srgbClr val="0080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32" autoAdjust="0"/>
    <p:restoredTop sz="76581" autoAdjust="0"/>
  </p:normalViewPr>
  <p:slideViewPr>
    <p:cSldViewPr>
      <p:cViewPr>
        <p:scale>
          <a:sx n="50" d="100"/>
          <a:sy n="50" d="100"/>
        </p:scale>
        <p:origin x="-2664" y="-7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5" d="100"/>
          <a:sy n="45" d="100"/>
        </p:scale>
        <p:origin x="-177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de-DE" altLang="de-DE"/>
          </a:p>
        </p:txBody>
      </p:sp>
      <p:sp>
        <p:nvSpPr>
          <p:cNvPr id="18435"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de-DE" altLang="de-DE"/>
          </a:p>
        </p:txBody>
      </p:sp>
      <p:sp>
        <p:nvSpPr>
          <p:cNvPr id="3482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Klicken Sie, um die Formate des Vorlagentextes zu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18438"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de-DE" altLang="de-DE"/>
          </a:p>
        </p:txBody>
      </p:sp>
      <p:sp>
        <p:nvSpPr>
          <p:cNvPr id="18439"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1EB3D9DA-D626-4797-92F6-ABF755466420}" type="slidenum">
              <a:rPr lang="de-DE" altLang="de-DE"/>
              <a:pPr>
                <a:defRPr/>
              </a:pPr>
              <a:t>‹Nr.›</a:t>
            </a:fld>
            <a:endParaRPr lang="de-DE" altLang="de-DE"/>
          </a:p>
        </p:txBody>
      </p:sp>
    </p:spTree>
    <p:extLst>
      <p:ext uri="{BB962C8B-B14F-4D97-AF65-F5344CB8AC3E}">
        <p14:creationId xmlns:p14="http://schemas.microsoft.com/office/powerpoint/2010/main" val="2765387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F4B88AC0-0BCA-409D-A8FE-54D7B188D7CD}" type="slidenum">
              <a:rPr lang="de-DE" altLang="de-DE" smtClean="0"/>
              <a:pPr eaLnBrk="1" hangingPunct="1">
                <a:spcBef>
                  <a:spcPct val="0"/>
                </a:spcBef>
                <a:defRPr/>
              </a:pPr>
              <a:t>1</a:t>
            </a:fld>
            <a:endParaRPr lang="de-DE" altLang="de-DE"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de-DE" sz="1200" kern="1200" dirty="0" smtClean="0">
                <a:solidFill>
                  <a:schemeClr val="tx1"/>
                </a:solidFill>
                <a:effectLst/>
                <a:latin typeface="Times New Roman" pitchFamily="18" charset="0"/>
                <a:ea typeface="+mn-ea"/>
                <a:cs typeface="+mn-cs"/>
              </a:rPr>
              <a:t>„Unter Gottes  Schirm…“ ist das Thema der Konfirmandengabe des Martin-Luther-Vereins in diesem Jahr. </a:t>
            </a:r>
          </a:p>
          <a:p>
            <a:r>
              <a:rPr lang="de-DE" sz="1200" kern="1200" dirty="0" smtClean="0">
                <a:solidFill>
                  <a:schemeClr val="tx1"/>
                </a:solidFill>
                <a:effectLst/>
                <a:latin typeface="Times New Roman" pitchFamily="18" charset="0"/>
                <a:ea typeface="+mn-ea"/>
                <a:cs typeface="+mn-cs"/>
              </a:rPr>
              <a:t>Mit diesem Projekt wird Kindern in der Ukraine geholfen, die in Not sind. </a:t>
            </a:r>
          </a:p>
          <a:p>
            <a:r>
              <a:rPr lang="de-DE" sz="1200" kern="1200" dirty="0" smtClean="0">
                <a:solidFill>
                  <a:schemeClr val="tx1"/>
                </a:solidFill>
                <a:effectLst/>
                <a:latin typeface="Times New Roman" pitchFamily="18" charset="0"/>
                <a:ea typeface="+mn-ea"/>
                <a:cs typeface="+mn-cs"/>
              </a:rPr>
              <a:t>Wie ein Schirm vor Regen oder zu viel Sonne schützt, brauchen diese Kinder Menschen, die sie beschützen und für sie da sind.</a:t>
            </a:r>
          </a:p>
          <a:p>
            <a:r>
              <a:rPr lang="de-DE" sz="1200" b="1" kern="1200" dirty="0" smtClean="0">
                <a:solidFill>
                  <a:schemeClr val="tx1"/>
                </a:solidFill>
                <a:effectLst/>
                <a:latin typeface="Times New Roman" pitchFamily="18" charset="0"/>
                <a:ea typeface="+mn-ea"/>
                <a:cs typeface="+mn-cs"/>
              </a:rPr>
              <a:t> </a:t>
            </a:r>
            <a:endParaRPr lang="de-DE"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Untrennbar</a:t>
            </a:r>
            <a:r>
              <a:rPr lang="de-DE" baseline="0" dirty="0" smtClean="0"/>
              <a:t> mit dem Land Ukraine verbunden ist eine große Umweltkatastrophe. </a:t>
            </a:r>
          </a:p>
          <a:p>
            <a:r>
              <a:rPr lang="de-DE" baseline="0" dirty="0" smtClean="0"/>
              <a:t>1986 explodierte im Kernkraftwerk in Tschernobyl ein Atomreaktor. </a:t>
            </a:r>
          </a:p>
          <a:p>
            <a:r>
              <a:rPr lang="de-DE" baseline="0" dirty="0" smtClean="0"/>
              <a:t>Die Explosion gilt bis heute als schwerste Atomkatastrophe der Menschheit. </a:t>
            </a:r>
          </a:p>
          <a:p>
            <a:r>
              <a:rPr lang="de-DE" dirty="0" smtClean="0"/>
              <a:t>Die radioaktiv verseuchten Wolken verbreiteten sich nicht nur in der Ukraine, sondern auch in Teilen Russlands und bis nach N</a:t>
            </a:r>
            <a:r>
              <a:rPr lang="de-DE" baseline="0" dirty="0" smtClean="0"/>
              <a:t>ord-, Mittel- und Westeuropa. </a:t>
            </a:r>
          </a:p>
          <a:p>
            <a:r>
              <a:rPr lang="de-DE" baseline="0" dirty="0" smtClean="0"/>
              <a:t>Auch in Bayern gab es damals starke radioaktive Niederschläge. </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10</a:t>
            </a:fld>
            <a:endParaRPr lang="de-DE" altLang="de-DE"/>
          </a:p>
        </p:txBody>
      </p:sp>
    </p:spTree>
    <p:extLst>
      <p:ext uri="{BB962C8B-B14F-4D97-AF65-F5344CB8AC3E}">
        <p14:creationId xmlns:p14="http://schemas.microsoft.com/office/powerpoint/2010/main" val="264860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290C3528-4896-470F-8587-5368DEEE4BAB}" type="slidenum">
              <a:rPr lang="de-DE" altLang="de-DE" smtClean="0"/>
              <a:pPr eaLnBrk="1" hangingPunct="1">
                <a:spcBef>
                  <a:spcPct val="0"/>
                </a:spcBef>
                <a:defRPr/>
              </a:pPr>
              <a:t>11</a:t>
            </a:fld>
            <a:endParaRPr lang="de-DE" altLang="de-DE"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de-DE" altLang="de-DE" sz="2400" dirty="0" smtClean="0"/>
              <a:t>Gut Dreiviertel der Einwohner in der Ukraine sind Ukrainer (78 Prozent). Die zweitgrößte Einwohnergruppe sind Russen mit 17 Prozent. </a:t>
            </a:r>
          </a:p>
          <a:p>
            <a:r>
              <a:rPr lang="de-DE" altLang="de-DE" sz="2400" baseline="0" dirty="0" smtClean="0"/>
              <a:t>Ukrainisch und Russisch sind deshalb auch die beiden Hauptsprachen in der Ukraine.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sz="24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sz="2400" baseline="0" dirty="0" smtClean="0"/>
              <a:t>Einblendung 1- Wie klingt Ukrainisch? „Hallo“ heißt zum Beispiel „</a:t>
            </a:r>
            <a:r>
              <a:rPr lang="az-Cyrl-AZ" sz="2400" dirty="0" smtClean="0">
                <a:solidFill>
                  <a:schemeClr val="tx1"/>
                </a:solidFill>
              </a:rPr>
              <a:t>привіт</a:t>
            </a:r>
            <a:r>
              <a:rPr lang="de-DE" sz="2400" dirty="0" smtClean="0">
                <a:solidFill>
                  <a:schemeClr val="tx1"/>
                </a:solidFill>
              </a:rPr>
              <a:t>“ (gesprochen: </a:t>
            </a:r>
            <a:r>
              <a:rPr lang="de-DE" sz="2400" dirty="0" err="1" smtClean="0"/>
              <a:t>pryvit</a:t>
            </a:r>
            <a:r>
              <a:rPr lang="de-DE" sz="2400" dirty="0" smtClean="0"/>
              <a:t>) und sieht geschrieben so aus. </a:t>
            </a:r>
            <a:endParaRPr lang="de-DE" altLang="de-DE" sz="2400" baseline="0" dirty="0" smtClean="0"/>
          </a:p>
          <a:p>
            <a:endParaRPr lang="de-DE" altLang="de-DE" sz="2400" dirty="0" smtClean="0"/>
          </a:p>
          <a:p>
            <a:r>
              <a:rPr lang="de-DE" altLang="de-DE" sz="2400" dirty="0" smtClean="0"/>
              <a:t>Die restlichen 5 Prozent der Bevölkerung setzen sich aus unterschiedlichen kleinen Volksgruppen zusammen: Rumänen, Bulgaren, Polen, u.a. </a:t>
            </a:r>
          </a:p>
          <a:p>
            <a:endParaRPr lang="de-DE" altLang="de-DE" sz="2400" dirty="0" smtClean="0"/>
          </a:p>
          <a:p>
            <a:r>
              <a:rPr lang="de-DE" altLang="de-DE" sz="2400" dirty="0" smtClean="0"/>
              <a:t>Und es leben heute auch etwa 30.000 Deutsche in der Ukraine. (Exkurs: Vor dem 2. Weltkrieg waren es deutlich</a:t>
            </a:r>
            <a:r>
              <a:rPr lang="de-DE" altLang="de-DE" sz="2400" baseline="0" dirty="0" smtClean="0"/>
              <a:t> </a:t>
            </a:r>
            <a:r>
              <a:rPr lang="de-DE" altLang="de-DE" sz="2400" dirty="0" smtClean="0"/>
              <a:t>mehr – über</a:t>
            </a:r>
            <a:r>
              <a:rPr lang="de-DE" altLang="de-DE" sz="2400" baseline="0" dirty="0" smtClean="0"/>
              <a:t> 800.000 – sie wurden während der Kriegsjahre zwangsumgesiedelt, vor allem nach Deutschland und Kasachstan.</a:t>
            </a:r>
            <a:r>
              <a:rPr lang="de-DE" altLang="de-DE" sz="2400" dirty="0" smtClean="0"/>
              <a:t> Im frühen 19. Jahrhundert waren sie angeworben worden, auf dem Gebiet der Ukraine </a:t>
            </a:r>
            <a:r>
              <a:rPr lang="de-DE" altLang="de-DE" sz="2400" baseline="0" dirty="0" smtClean="0"/>
              <a:t>zu siedeln und haben vor allem Landbau betrieben). </a:t>
            </a:r>
          </a:p>
          <a:p>
            <a:endParaRPr lang="de-DE" altLang="de-DE" sz="2400" dirty="0" smtClean="0"/>
          </a:p>
          <a:p>
            <a:r>
              <a:rPr lang="de-DE" altLang="de-DE" sz="2400" dirty="0" smtClean="0"/>
              <a:t>Die Lebenserwartung der Menschen in der Ukraine beträgt im Durchschnitt 72 Jahre. (~ Deutschland: 80 Jahre)</a:t>
            </a:r>
          </a:p>
          <a:p>
            <a:endParaRPr lang="de-DE" altLang="de-DE" sz="2400" dirty="0" smtClean="0"/>
          </a:p>
          <a:p>
            <a:endParaRPr lang="de-DE" altLang="de-DE" sz="24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a:ln/>
        </p:spPr>
      </p:sp>
      <p:sp>
        <p:nvSpPr>
          <p:cNvPr id="41987" name="Notizenplatzhalter 2"/>
          <p:cNvSpPr>
            <a:spLocks noGrp="1"/>
          </p:cNvSpPr>
          <p:nvPr>
            <p:ph type="body" idx="1"/>
          </p:nvPr>
        </p:nvSpPr>
        <p:spPr>
          <a:noFill/>
        </p:spPr>
        <p:txBody>
          <a:bodyPr/>
          <a:lstStyle/>
          <a:p>
            <a:r>
              <a:rPr lang="de-DE" altLang="de-DE" dirty="0" smtClean="0"/>
              <a:t>Wie wohnen die Menschen in der Ukraine? </a:t>
            </a:r>
          </a:p>
          <a:p>
            <a:r>
              <a:rPr lang="de-DE" altLang="de-DE" dirty="0" smtClean="0"/>
              <a:t>Je nachdem, ob Stadt oder Land, ob reich oder arm, sehen die Häuser und Wohnungen in der Ukraine sehr unterschiedlich aus.</a:t>
            </a:r>
          </a:p>
          <a:p>
            <a:r>
              <a:rPr lang="de-DE" altLang="de-DE" dirty="0" smtClean="0"/>
              <a:t>Die</a:t>
            </a:r>
            <a:r>
              <a:rPr lang="de-DE" altLang="de-DE" baseline="0" dirty="0" smtClean="0"/>
              <a:t> Ärmsten haben oft nicht einmal ein richtiges zu Hause – viele sind obdachlos oder leben in notdürftigen Behausungen. </a:t>
            </a:r>
            <a:endParaRPr lang="de-DE" altLang="de-DE" dirty="0" smtClean="0"/>
          </a:p>
        </p:txBody>
      </p:sp>
      <p:sp>
        <p:nvSpPr>
          <p:cNvPr id="41988"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2E0A330B-1A77-4BD5-8D0B-A191EDE8AC50}" type="slidenum">
              <a:rPr lang="de-DE" altLang="de-DE" smtClean="0"/>
              <a:pPr eaLnBrk="1" hangingPunct="1">
                <a:spcBef>
                  <a:spcPct val="0"/>
                </a:spcBef>
                <a:defRPr/>
              </a:pPr>
              <a:t>12</a:t>
            </a:fld>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Die Schere zwischen Armen und Reichen </a:t>
            </a:r>
            <a:r>
              <a:rPr lang="de-DE" sz="1200" kern="1200" dirty="0" smtClean="0">
                <a:solidFill>
                  <a:schemeClr val="tx1"/>
                </a:solidFill>
                <a:effectLst/>
                <a:latin typeface="Times New Roman" pitchFamily="18" charset="0"/>
                <a:ea typeface="+mn-ea"/>
                <a:cs typeface="+mn-cs"/>
              </a:rPr>
              <a:t>geht in der Ukraine weit auseinander.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Einblendung 1 - </a:t>
            </a:r>
            <a:r>
              <a:rPr lang="de-DE" sz="1200" dirty="0" err="1" smtClean="0"/>
              <a:t>Rinat</a:t>
            </a:r>
            <a:r>
              <a:rPr lang="de-DE" sz="1200" dirty="0" smtClean="0"/>
              <a:t> </a:t>
            </a:r>
            <a:r>
              <a:rPr lang="de-DE" sz="1200" dirty="0" err="1" smtClean="0"/>
              <a:t>Achmetow</a:t>
            </a:r>
            <a:r>
              <a:rPr lang="de-DE" sz="1200" dirty="0" smtClean="0"/>
              <a:t> gilt als der reichste Mann in der Ukraine.</a:t>
            </a:r>
            <a:r>
              <a:rPr lang="de-DE" sz="1200" baseline="0" dirty="0" smtClean="0"/>
              <a:t> Sein Vermögen wird auf etwa 12 Milliarden Dollar geschätzt.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Daneben gibt es noch einige weitere Superreiche – man nennt sie Oligarchen. Ihnen gehören Fabriken, Zeitungen, Fernsehsender. Dadurch haben sie großen Einfluss auf das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Land und die Politik.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Einblendung 2 - Doch sehr viele Menschen</a:t>
            </a:r>
            <a:r>
              <a:rPr lang="de-DE" sz="1200" baseline="0" dirty="0" smtClean="0"/>
              <a:t> </a:t>
            </a:r>
            <a:r>
              <a:rPr lang="de-DE" sz="1200" dirty="0" smtClean="0"/>
              <a:t>in der Ukraine sind arm.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                          Das durchschnittliche Gehalt beträgt 200 Euro im Monat. Das ist nicht viel, vor allem, wenn man bedenkt, dass die Preise</a:t>
            </a:r>
            <a:r>
              <a:rPr lang="de-DE" sz="1200" baseline="0" dirty="0" smtClean="0"/>
              <a:t> für Essen, Kleidung oder Medizin fast so hoch wie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in Deutschland sind.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a:t>
            </a:r>
            <a:r>
              <a:rPr lang="de-DE" sz="1200" dirty="0" smtClean="0"/>
              <a:t>Es sind vor allem alte</a:t>
            </a:r>
            <a:r>
              <a:rPr lang="de-DE" sz="1200" baseline="0" dirty="0" smtClean="0"/>
              <a:t> Menschen und Kinder, die von der Armut betroffen sind. </a:t>
            </a:r>
            <a:r>
              <a:rPr lang="de-DE" sz="1200" dirty="0" smtClean="0"/>
              <a:t>Die durchschnittliche Rente beträgt 90 Euro im Monat;</a:t>
            </a:r>
            <a:r>
              <a:rPr lang="de-DE" sz="1200" baseline="0" dirty="0" smtClean="0"/>
              <a:t> manche haben sogar nur 10 Euro zur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Verfügung. Eine staatliche Krankenversicherung gibt es nicht. In jedem Winter erfrieren Menschen in ihren Wohnungen, weil sie die Rechnung für Strom und Gas nicht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bezahlen können. Viele versuchen, ihren Kummer mit Drogen oder Alkohol zu vergessen. Doch das funktioniert nicht und bringt nur neue Probleme mit sich.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Einblendung 3 - Etwa 100.000 Kinder leben nicht bei ihren Eltern, weil die Eltern im Ausland arbeiten oder nicht in der Lage sind, sich um die Kinder zu kümmern.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                       Die Kinder leben als Obdachlose auf der Straße, bei Verwandten, Nachbarn oder in Einrichtungen der Kirche und von Hilfsorganisationen. </a:t>
            </a:r>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13</a:t>
            </a:fld>
            <a:endParaRPr lang="de-DE" altLang="de-DE"/>
          </a:p>
        </p:txBody>
      </p:sp>
    </p:spTree>
    <p:extLst>
      <p:ext uri="{BB962C8B-B14F-4D97-AF65-F5344CB8AC3E}">
        <p14:creationId xmlns:p14="http://schemas.microsoft.com/office/powerpoint/2010/main" val="359378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Not der Menschen in der Ukraine wurde noch größer, als 2014 im Osten der Ukraine ein Krieg ausgebrochen ist, der bis heute andauert. </a:t>
            </a:r>
          </a:p>
          <a:p>
            <a:r>
              <a:rPr lang="de-DE" dirty="0" smtClean="0"/>
              <a:t>Verschiedene Gruppen kämpfen hier gegeneinander - ukrainische und russische Soldaten, aber auch Gruppen aus der Zivilbevölkerung - mit unterschiedlichen Zielen: </a:t>
            </a:r>
          </a:p>
          <a:p>
            <a:r>
              <a:rPr lang="de-DE" dirty="0" smtClean="0"/>
              <a:t>Manche wollen, dass der Landesteil, in dem sie leben, weiterhin zur Ukraine gehört, aber eigenständig verwaltet wird. </a:t>
            </a:r>
          </a:p>
          <a:p>
            <a:r>
              <a:rPr lang="de-DE" baseline="0" dirty="0" smtClean="0"/>
              <a:t>Andere wollen, dass Teile der Ostukraine künftig zu Russland gehören. </a:t>
            </a:r>
          </a:p>
          <a:p>
            <a:r>
              <a:rPr lang="de-DE" baseline="0" dirty="0" smtClean="0"/>
              <a:t>Es ist ein großes Durcheinander und wie bei jedem Krieg gibt es auch viele Tote und Verletzte. </a:t>
            </a:r>
          </a:p>
          <a:p>
            <a:r>
              <a:rPr lang="de-DE" baseline="0" dirty="0" smtClean="0"/>
              <a:t>Die Menschen sind vor dem Krieg geflohen, vor allem Frauen und Kinder. Sie suchen Schutz im benachbarten Russland oder an anderen Orten in der Ukraine. </a:t>
            </a:r>
          </a:p>
          <a:p>
            <a:r>
              <a:rPr lang="de-DE" baseline="0" dirty="0" smtClean="0"/>
              <a:t>Oft wissen sie nicht, wo und wovon sie leben sollen. Sie fühlen sich fremd im eigenen Land. Staatliche Hilfen gibt es keine, denn der Krieg kostet viel Geld. </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14</a:t>
            </a:fld>
            <a:endParaRPr lang="de-DE" altLang="de-DE"/>
          </a:p>
        </p:txBody>
      </p:sp>
    </p:spTree>
    <p:extLst>
      <p:ext uri="{BB962C8B-B14F-4D97-AF65-F5344CB8AC3E}">
        <p14:creationId xmlns:p14="http://schemas.microsoft.com/office/powerpoint/2010/main" val="2893568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6129A65A-7844-441C-A879-FF820743085C}" type="slidenum">
              <a:rPr lang="de-DE" altLang="de-DE" smtClean="0"/>
              <a:pPr eaLnBrk="1" hangingPunct="1">
                <a:spcBef>
                  <a:spcPct val="0"/>
                </a:spcBef>
                <a:defRPr/>
              </a:pPr>
              <a:t>15</a:t>
            </a:fld>
            <a:endParaRPr lang="de-DE" altLang="de-DE"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r>
              <a:rPr lang="de-DE" altLang="de-DE" sz="2400" dirty="0" smtClean="0"/>
              <a:t>Werfen wir zum Schluss der </a:t>
            </a:r>
            <a:r>
              <a:rPr lang="de-DE" altLang="de-DE" sz="2400" dirty="0" err="1" smtClean="0"/>
              <a:t>Länderinforamtion</a:t>
            </a:r>
            <a:r>
              <a:rPr lang="de-DE" altLang="de-DE" sz="2400" dirty="0" smtClean="0"/>
              <a:t> noch einen Blick auf das Thema Religion</a:t>
            </a:r>
            <a:r>
              <a:rPr lang="de-DE" altLang="de-DE" sz="2400" baseline="0" dirty="0" smtClean="0"/>
              <a:t> und Kirchen: </a:t>
            </a:r>
          </a:p>
          <a:p>
            <a:r>
              <a:rPr lang="de-DE" altLang="de-DE" sz="2400" dirty="0" smtClean="0"/>
              <a:t>Die Ukraine ist ein christliches Land. </a:t>
            </a:r>
          </a:p>
          <a:p>
            <a:endParaRPr lang="de-DE" altLang="de-DE" sz="2400" dirty="0" smtClean="0">
              <a:solidFill>
                <a:srgbClr val="FF0000"/>
              </a:solidFill>
            </a:endParaRPr>
          </a:p>
          <a:p>
            <a:r>
              <a:rPr lang="de-DE" altLang="de-DE" sz="2400" dirty="0" smtClean="0">
                <a:solidFill>
                  <a:srgbClr val="FF0000"/>
                </a:solidFill>
              </a:rPr>
              <a:t>Einblendung 1 </a:t>
            </a:r>
            <a:endParaRPr lang="de-DE" altLang="de-DE" sz="2400" baseline="0" dirty="0" smtClean="0">
              <a:solidFill>
                <a:srgbClr val="FF0000"/>
              </a:solidFill>
            </a:endParaRPr>
          </a:p>
          <a:p>
            <a:r>
              <a:rPr lang="de-DE" altLang="de-DE" sz="2400" dirty="0" smtClean="0">
                <a:solidFill>
                  <a:srgbClr val="FF0000"/>
                </a:solidFill>
              </a:rPr>
              <a:t>Der Großteil der Bevölkerung (75 %) gehört zu einer der Orthodoxen Kirchen. </a:t>
            </a:r>
          </a:p>
          <a:p>
            <a:r>
              <a:rPr lang="de-DE" altLang="de-DE" sz="2400" dirty="0" smtClean="0">
                <a:solidFill>
                  <a:srgbClr val="FF0000"/>
                </a:solidFill>
              </a:rPr>
              <a:t>Annähernd gleich groß sind die Gruppen der Menschen, die zu einer</a:t>
            </a:r>
            <a:r>
              <a:rPr lang="de-DE" altLang="de-DE" sz="2400" baseline="0" dirty="0" smtClean="0">
                <a:solidFill>
                  <a:srgbClr val="FF0000"/>
                </a:solidFill>
              </a:rPr>
              <a:t> </a:t>
            </a:r>
            <a:r>
              <a:rPr lang="de-DE" altLang="de-DE" sz="2400" dirty="0" smtClean="0">
                <a:solidFill>
                  <a:srgbClr val="FF0000"/>
                </a:solidFill>
              </a:rPr>
              <a:t>Evangelischen oder Katholischen Kirche gehören: 2,7 %</a:t>
            </a:r>
            <a:r>
              <a:rPr lang="de-DE" altLang="de-DE" sz="2400" baseline="0" dirty="0" smtClean="0">
                <a:solidFill>
                  <a:srgbClr val="FF0000"/>
                </a:solidFill>
              </a:rPr>
              <a:t> und 2,4 %.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sz="2400" dirty="0" smtClean="0">
                <a:solidFill>
                  <a:srgbClr val="FF0000"/>
                </a:solidFill>
              </a:rPr>
              <a:t>Etwa 4 % sind Muslime. </a:t>
            </a:r>
          </a:p>
          <a:p>
            <a:r>
              <a:rPr lang="de-DE" altLang="de-DE" sz="2400" dirty="0" smtClean="0">
                <a:solidFill>
                  <a:srgbClr val="FF0000"/>
                </a:solidFill>
              </a:rPr>
              <a:t>Und 0,05 % der Bevölkerung sind Juden. </a:t>
            </a:r>
          </a:p>
          <a:p>
            <a:endParaRPr lang="de-DE" altLang="de-DE" sz="2400" dirty="0" smtClean="0">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sz="1200" dirty="0" smtClean="0">
                <a:solidFill>
                  <a:srgbClr val="FF0000"/>
                </a:solidFill>
              </a:rPr>
              <a:t>Zu den Evangelischen Kirchen in der Ukraine gehören zum Beispiel die Reformierten und Lutherischen Kirchen, die Baptisten, Mennoniten und die Pfingstkirche.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sz="1200" dirty="0" smtClean="0">
              <a:solidFill>
                <a:srgbClr val="FF0000"/>
              </a:solidFill>
            </a:endParaRPr>
          </a:p>
          <a:p>
            <a:pPr>
              <a:defRPr/>
            </a:pPr>
            <a:r>
              <a:rPr lang="de-DE" altLang="de-DE" sz="1200" dirty="0" smtClean="0">
                <a:solidFill>
                  <a:srgbClr val="FF0000"/>
                </a:solidFill>
              </a:rPr>
              <a:t>Und</a:t>
            </a:r>
            <a:r>
              <a:rPr lang="de-DE" altLang="de-DE" sz="1200" baseline="0" dirty="0" smtClean="0">
                <a:solidFill>
                  <a:srgbClr val="FF0000"/>
                </a:solidFill>
              </a:rPr>
              <a:t> lutherische Kirchen gibt es zwei: die Ukrainisch-Lutherische Kirche und die </a:t>
            </a:r>
            <a:r>
              <a:rPr lang="de-DE" dirty="0" smtClean="0">
                <a:latin typeface="Arial" panose="020B0604020202020204" pitchFamily="34" charset="0"/>
                <a:cs typeface="Arial" panose="020B0604020202020204" pitchFamily="34" charset="0"/>
              </a:rPr>
              <a:t>Deutsche Evangelisch-Lutherische</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Kirche in der Ukraine (kurz: DELKU).</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sz="1200" dirty="0" smtClean="0">
              <a:solidFill>
                <a:srgbClr val="FF0000"/>
              </a:solidFill>
            </a:endParaRPr>
          </a:p>
          <a:p>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16</a:t>
            </a:fld>
            <a:endParaRPr lang="de-DE" altLang="de-DE"/>
          </a:p>
        </p:txBody>
      </p:sp>
    </p:spTree>
    <p:extLst>
      <p:ext uri="{BB962C8B-B14F-4D97-AF65-F5344CB8AC3E}">
        <p14:creationId xmlns:p14="http://schemas.microsoft.com/office/powerpoint/2010/main" val="292891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Den Namen DELKU findet ihr auch auf dem Faltblatt der </a:t>
            </a:r>
            <a:r>
              <a:rPr lang="de-DE" dirty="0" err="1" smtClean="0"/>
              <a:t>Konfigabengabe</a:t>
            </a:r>
            <a:r>
              <a:rPr lang="de-DE" dirty="0" smtClean="0"/>
              <a:t>.</a:t>
            </a:r>
            <a:r>
              <a:rPr lang="de-DE" baseline="0" dirty="0" smtClean="0"/>
              <a:t> </a:t>
            </a:r>
          </a:p>
          <a:p>
            <a:endParaRPr 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t>Einblendung 1 - 2013 hatte die Deutsche Evangelisch-Lutherische Kirche in der Ukraine noch etwa 3.000 Mitglieder, in 30 Gemeinden und betreut durch 15 Pfarrer. </a:t>
            </a:r>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t>                        Inzwischen sind nur noch ein paar wenige Gemeinden übriggeblieben. Was ist passiert?</a:t>
            </a:r>
          </a:p>
          <a:p>
            <a:endParaRPr lang="de-DE" baseline="0" dirty="0" smtClean="0"/>
          </a:p>
          <a:p>
            <a:r>
              <a:rPr lang="de-DE" baseline="0" dirty="0" smtClean="0"/>
              <a:t>Einblendung 2 - Seit 2014 ist die DELKU in einer schweren Krise. </a:t>
            </a:r>
          </a:p>
          <a:p>
            <a:endParaRPr lang="de-DE" baseline="0" dirty="0" smtClean="0"/>
          </a:p>
          <a:p>
            <a:r>
              <a:rPr lang="de-DE" baseline="0" dirty="0" smtClean="0"/>
              <a:t>Einblendung 3 - </a:t>
            </a:r>
            <a:r>
              <a:rPr lang="de-DE" sz="1200" kern="1200" dirty="0" smtClean="0">
                <a:solidFill>
                  <a:schemeClr val="tx1"/>
                </a:solidFill>
                <a:effectLst/>
                <a:latin typeface="Times New Roman" pitchFamily="18" charset="0"/>
                <a:ea typeface="+mn-ea"/>
                <a:cs typeface="+mn-cs"/>
              </a:rPr>
              <a:t>Die ersten Gemeinden gingen „verloren“, nachdem Russland die Krim eingenommen hat. Bis 2014 gehörten Gemeinden auf der Halbinsel Krim noch zur DELKU. Jetzt gehören sie zur russischen lutherischen Kirche.</a:t>
            </a:r>
          </a:p>
          <a:p>
            <a:endParaRPr lang="de-DE" baseline="0" dirty="0" smtClean="0"/>
          </a:p>
          <a:p>
            <a:r>
              <a:rPr lang="de-DE" baseline="0" dirty="0" smtClean="0"/>
              <a:t>Einblendung 4 – Ebenfalls seit 2014 ist Sergej Maschewski Bischof der DELKU. Leider ist er kein guter Kirchenleiter, sondern </a:t>
            </a:r>
          </a:p>
          <a:p>
            <a:endParaRPr lang="de-DE" baseline="0" dirty="0" smtClean="0"/>
          </a:p>
          <a:p>
            <a:r>
              <a:rPr lang="de-DE" baseline="0" dirty="0" smtClean="0"/>
              <a:t>Einblendung 5 - er spaltet die Kirche. </a:t>
            </a:r>
          </a:p>
          <a:p>
            <a:endParaRPr lang="de-DE" baseline="0" dirty="0" smtClean="0"/>
          </a:p>
          <a:p>
            <a:r>
              <a:rPr lang="de-DE" baseline="0" dirty="0" smtClean="0"/>
              <a:t>Einblendung 6 - Er </a:t>
            </a:r>
            <a:r>
              <a:rPr lang="de-DE" sz="1200" b="0" i="0" u="none" strike="noStrike" kern="1200" baseline="0" dirty="0" smtClean="0">
                <a:solidFill>
                  <a:schemeClr val="tx1"/>
                </a:solidFill>
                <a:latin typeface="Times New Roman" pitchFamily="18" charset="0"/>
                <a:ea typeface="+mn-ea"/>
                <a:cs typeface="+mn-cs"/>
              </a:rPr>
              <a:t>hat alle Pfarrer entlassen, die mit seinem Reden und Handeln nicht einverstanden sind. </a:t>
            </a:r>
          </a:p>
          <a:p>
            <a:r>
              <a:rPr lang="de-DE" sz="1200" b="0" i="0" u="none" strike="noStrike" kern="1200" baseline="0" dirty="0" smtClean="0">
                <a:solidFill>
                  <a:schemeClr val="tx1"/>
                </a:solidFill>
                <a:latin typeface="Times New Roman" pitchFamily="18" charset="0"/>
                <a:ea typeface="+mn-ea"/>
                <a:cs typeface="+mn-cs"/>
              </a:rPr>
              <a:t>                       Ihre Gemeinden wurden gleich mit aus der Kirche ausgeschlossen. </a:t>
            </a:r>
          </a:p>
          <a:p>
            <a:r>
              <a:rPr lang="de-DE" sz="1200" b="0" i="0" u="none" strike="noStrike" kern="1200" baseline="0" dirty="0" smtClean="0">
                <a:solidFill>
                  <a:schemeClr val="tx1"/>
                </a:solidFill>
                <a:latin typeface="Times New Roman" pitchFamily="18" charset="0"/>
                <a:ea typeface="+mn-ea"/>
                <a:cs typeface="+mn-cs"/>
              </a:rPr>
              <a:t>                       Manche Gemeinden sind von sich aus </a:t>
            </a:r>
            <a:r>
              <a:rPr lang="de-DE" sz="1200" b="0" i="0" u="none" strike="noStrike" kern="1200" baseline="0" dirty="0" err="1" smtClean="0">
                <a:solidFill>
                  <a:schemeClr val="tx1"/>
                </a:solidFill>
                <a:latin typeface="Times New Roman" pitchFamily="18" charset="0"/>
                <a:ea typeface="+mn-ea"/>
                <a:cs typeface="+mn-cs"/>
              </a:rPr>
              <a:t>aus</a:t>
            </a:r>
            <a:r>
              <a:rPr lang="de-DE" sz="1200" b="0" i="0" u="none" strike="noStrike" kern="1200" baseline="0" dirty="0" smtClean="0">
                <a:solidFill>
                  <a:schemeClr val="tx1"/>
                </a:solidFill>
                <a:latin typeface="Times New Roman" pitchFamily="18" charset="0"/>
                <a:ea typeface="+mn-ea"/>
                <a:cs typeface="+mn-cs"/>
              </a:rPr>
              <a:t> der Kirche ausgetreten; sie wollen mit diesem Bischof nichts zu tun haben. </a:t>
            </a:r>
          </a:p>
          <a:p>
            <a:r>
              <a:rPr lang="de-DE" sz="1200" b="0" i="0" u="none" strike="noStrike" kern="1200" baseline="0" dirty="0" smtClean="0">
                <a:solidFill>
                  <a:schemeClr val="tx1"/>
                </a:solidFill>
                <a:latin typeface="Times New Roman" pitchFamily="18" charset="0"/>
                <a:ea typeface="+mn-ea"/>
                <a:cs typeface="+mn-cs"/>
              </a:rPr>
              <a:t>                       Im Moment weiß keiner, wie es mit der DELKU weitergeht.</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17</a:t>
            </a:fld>
            <a:endParaRPr lang="de-DE" altLang="de-DE"/>
          </a:p>
        </p:txBody>
      </p:sp>
    </p:spTree>
    <p:extLst>
      <p:ext uri="{BB962C8B-B14F-4D97-AF65-F5344CB8AC3E}">
        <p14:creationId xmlns:p14="http://schemas.microsoft.com/office/powerpoint/2010/main" val="125624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ist Pfarrer Alexander Gross. Er ist einer der Pfarrer, der mit seiner Gemeinde vom Bischof aus der DELKU ausgeschlossen wurde. </a:t>
            </a:r>
          </a:p>
          <a:p>
            <a:r>
              <a:rPr lang="de-DE" dirty="0" smtClean="0"/>
              <a:t>Das Dorf, in dem er als Pfarrer arbeitet, heißt Nowogradkivka</a:t>
            </a:r>
            <a:r>
              <a:rPr lang="de-DE" baseline="0" dirty="0" smtClean="0"/>
              <a:t> – es liegt etwa eine Autostunde entfernet von der Stadt Odessa (roter Pfeil).</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18</a:t>
            </a:fld>
            <a:endParaRPr lang="de-DE" altLang="de-DE"/>
          </a:p>
        </p:txBody>
      </p:sp>
    </p:spTree>
    <p:extLst>
      <p:ext uri="{BB962C8B-B14F-4D97-AF65-F5344CB8AC3E}">
        <p14:creationId xmlns:p14="http://schemas.microsoft.com/office/powerpoint/2010/main" val="279470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Times New Roman" pitchFamily="18" charset="0"/>
                <a:ea typeface="+mn-ea"/>
                <a:cs typeface="+mn-cs"/>
              </a:rPr>
              <a:t>Odessa ist eine moderne und lebendige Stadt. Im Bild rechts oben das Opernhaus, links unten ein modernes Einkaufszentrum.</a:t>
            </a:r>
          </a:p>
          <a:p>
            <a:r>
              <a:rPr lang="de-DE" sz="1200" b="0" i="0" u="none" strike="noStrike" kern="1200" baseline="0" dirty="0" smtClean="0">
                <a:solidFill>
                  <a:schemeClr val="tx1"/>
                </a:solidFill>
                <a:latin typeface="Times New Roman" pitchFamily="18" charset="0"/>
                <a:ea typeface="+mn-ea"/>
                <a:cs typeface="+mn-cs"/>
              </a:rPr>
              <a:t>Einblendung 1 – In Nowogradkivka sieht die Welt ganz anders aus. </a:t>
            </a:r>
          </a:p>
          <a:p>
            <a:r>
              <a:rPr lang="de-DE" sz="1200" b="0" i="0" u="none" strike="noStrike" kern="1200" baseline="0" dirty="0" smtClean="0">
                <a:solidFill>
                  <a:schemeClr val="tx1"/>
                </a:solidFill>
                <a:latin typeface="Times New Roman" pitchFamily="18" charset="0"/>
                <a:ea typeface="+mn-ea"/>
                <a:cs typeface="+mn-cs"/>
              </a:rPr>
              <a:t>                        Die Menschen, die hier leben, sind sehr arm. </a:t>
            </a:r>
          </a:p>
          <a:p>
            <a:r>
              <a:rPr lang="de-DE" sz="1200" b="0" i="0" u="none" strike="noStrike" kern="1200" baseline="0" dirty="0" smtClean="0">
                <a:solidFill>
                  <a:schemeClr val="tx1"/>
                </a:solidFill>
                <a:latin typeface="Times New Roman" pitchFamily="18" charset="0"/>
                <a:ea typeface="+mn-ea"/>
                <a:cs typeface="+mn-cs"/>
              </a:rPr>
              <a:t>                       „Das Dorf stirbt langsam“, sagt Pfarrer Gross. „Viele Erwachsene haben keine Arbeit. Vielleicht auch deswegen, weil sie kaum lesen und schreiben können. </a:t>
            </a:r>
          </a:p>
          <a:p>
            <a:r>
              <a:rPr lang="de-DE" sz="1200" b="0" i="0" u="none" strike="noStrike" kern="1200" baseline="0" dirty="0" smtClean="0">
                <a:solidFill>
                  <a:schemeClr val="tx1"/>
                </a:solidFill>
                <a:latin typeface="Times New Roman" pitchFamily="18" charset="0"/>
                <a:ea typeface="+mn-ea"/>
                <a:cs typeface="+mn-cs"/>
              </a:rPr>
              <a:t>                        Und ihre Kinder und Enkel bekommen heute noch immer keine gute Schulbildung.“</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19</a:t>
            </a:fld>
            <a:endParaRPr lang="de-DE" altLang="de-DE"/>
          </a:p>
        </p:txBody>
      </p:sp>
    </p:spTree>
    <p:extLst>
      <p:ext uri="{BB962C8B-B14F-4D97-AF65-F5344CB8AC3E}">
        <p14:creationId xmlns:p14="http://schemas.microsoft.com/office/powerpoint/2010/main" val="170878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 sind zum Beispiel Viktoria und Anastasia. Die Schwestern sind 10 und 8 Jahre alt. </a:t>
            </a:r>
          </a:p>
          <a:p>
            <a:r>
              <a:rPr lang="de-DE" dirty="0" smtClean="0"/>
              <a:t>Was</a:t>
            </a:r>
            <a:r>
              <a:rPr lang="de-DE" baseline="0" dirty="0" smtClean="0"/>
              <a:t> sie für Sorgen haben und wo die beiden Mädchen Hilfe finden, wirst du gleich noch hören. </a:t>
            </a:r>
          </a:p>
          <a:p>
            <a:r>
              <a:rPr lang="de-DE" sz="1200" kern="1200" dirty="0" smtClean="0">
                <a:solidFill>
                  <a:schemeClr val="tx1"/>
                </a:solidFill>
                <a:effectLst/>
                <a:latin typeface="Times New Roman" pitchFamily="18" charset="0"/>
                <a:ea typeface="+mn-ea"/>
                <a:cs typeface="+mn-cs"/>
              </a:rPr>
              <a:t>Begleittext Variante </a:t>
            </a:r>
            <a:r>
              <a:rPr lang="de-DE" sz="1200" kern="1200" dirty="0" smtClean="0">
                <a:solidFill>
                  <a:schemeClr val="tx1"/>
                </a:solidFill>
                <a:effectLst/>
                <a:latin typeface="Times New Roman" pitchFamily="18" charset="0"/>
                <a:ea typeface="+mn-ea"/>
                <a:cs typeface="+mn-cs"/>
              </a:rPr>
              <a:t>1: </a:t>
            </a:r>
            <a:r>
              <a:rPr lang="de-DE" sz="1200" kern="1200" dirty="0" smtClean="0">
                <a:solidFill>
                  <a:schemeClr val="tx1"/>
                </a:solidFill>
                <a:effectLst/>
                <a:latin typeface="Times New Roman" pitchFamily="18" charset="0"/>
                <a:ea typeface="+mn-ea"/>
                <a:cs typeface="+mn-cs"/>
              </a:rPr>
              <a:t>Damit </a:t>
            </a:r>
            <a:r>
              <a:rPr lang="de-DE" sz="1200" kern="1200" dirty="0" smtClean="0">
                <a:solidFill>
                  <a:schemeClr val="tx1"/>
                </a:solidFill>
                <a:effectLst/>
                <a:latin typeface="Times New Roman" pitchFamily="18" charset="0"/>
                <a:ea typeface="+mn-ea"/>
                <a:cs typeface="+mn-cs"/>
              </a:rPr>
              <a:t>du ihre Geschichte besser verstehen kannst, gibt es zuvor noch Informationen über das Land, in dem die beiden zu Hause sind.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Begleittext Variante </a:t>
            </a:r>
            <a:r>
              <a:rPr lang="de-DE" sz="1200" kern="1200" dirty="0" smtClean="0">
                <a:solidFill>
                  <a:schemeClr val="tx1"/>
                </a:solidFill>
                <a:effectLst/>
                <a:latin typeface="Times New Roman" pitchFamily="18" charset="0"/>
                <a:ea typeface="+mn-ea"/>
                <a:cs typeface="+mn-cs"/>
              </a:rPr>
              <a:t>2</a:t>
            </a:r>
            <a:r>
              <a:rPr lang="de-DE" sz="1200" kern="1200" smtClean="0">
                <a:solidFill>
                  <a:schemeClr val="tx1"/>
                </a:solidFill>
                <a:effectLst/>
                <a:latin typeface="Times New Roman" pitchFamily="18" charset="0"/>
                <a:ea typeface="+mn-ea"/>
                <a:cs typeface="+mn-cs"/>
              </a:rPr>
              <a:t>: </a:t>
            </a:r>
            <a:r>
              <a:rPr lang="de-DE" sz="1200" kern="1200" smtClean="0">
                <a:solidFill>
                  <a:schemeClr val="tx1"/>
                </a:solidFill>
                <a:effectLst/>
                <a:latin typeface="Times New Roman" pitchFamily="18" charset="0"/>
                <a:ea typeface="+mn-ea"/>
                <a:cs typeface="+mn-cs"/>
              </a:rPr>
              <a:t>Werfen </a:t>
            </a:r>
            <a:r>
              <a:rPr lang="de-DE" sz="1200" kern="1200" dirty="0" smtClean="0">
                <a:solidFill>
                  <a:schemeClr val="tx1"/>
                </a:solidFill>
                <a:effectLst/>
                <a:latin typeface="Times New Roman" pitchFamily="18" charset="0"/>
                <a:ea typeface="+mn-ea"/>
                <a:cs typeface="+mn-cs"/>
              </a:rPr>
              <a:t>wir zuvor noch einen Blick auf das Land, in dem die beiden zu Hause sind. </a:t>
            </a:r>
          </a:p>
          <a:p>
            <a:endParaRPr lang="de-DE" sz="1200" kern="1200" dirty="0" smtClean="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 </a:t>
            </a:r>
            <a:endParaRPr lang="de-DE" sz="1200" kern="1200" dirty="0">
              <a:solidFill>
                <a:schemeClr val="tx1"/>
              </a:solidFill>
              <a:effectLst/>
              <a:latin typeface="Times New Roman" pitchFamily="18" charset="0"/>
              <a:ea typeface="+mn-ea"/>
              <a:cs typeface="+mn-cs"/>
            </a:endParaRPr>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2</a:t>
            </a:fld>
            <a:endParaRPr lang="de-DE" altLang="de-DE"/>
          </a:p>
        </p:txBody>
      </p:sp>
    </p:spTree>
    <p:extLst>
      <p:ext uri="{BB962C8B-B14F-4D97-AF65-F5344CB8AC3E}">
        <p14:creationId xmlns:p14="http://schemas.microsoft.com/office/powerpoint/2010/main" val="1773429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p:spPr>
        <p:txBody>
          <a:bodyPr/>
          <a:lstStyle/>
          <a:p>
            <a:r>
              <a:rPr lang="de-DE" sz="1200" b="0" i="0" u="none" strike="noStrike" kern="1200" baseline="0" dirty="0" smtClean="0">
                <a:solidFill>
                  <a:schemeClr val="tx1"/>
                </a:solidFill>
                <a:latin typeface="Times New Roman" pitchFamily="18" charset="0"/>
                <a:ea typeface="+mn-ea"/>
                <a:cs typeface="+mn-cs"/>
              </a:rPr>
              <a:t>Um notleidenden Kindern in Nowogradkivka zu helfen, hat Pfarrer Gross in seiner Gemeinde vor acht Jahren das Kinderzentrum Bethanie* aufgebaut. Jedes von den 22 Kindern, die derzeit dort betreut werden, hat seine eigene traurige Geschichte. Allen Kindern gemeinsam ist: Sie sind arm, es fehlt an Essen und Kleidung und sie leben in schlechten Wohnungen ohne Heizung und warmes Wasser. Ihre Eltern sind arbeitslos, viele auch alkoholabhängig. Die Kinder sind auf sich alleine gestellt.</a:t>
            </a:r>
          </a:p>
          <a:p>
            <a:endParaRPr lang="de-DE" sz="1200" b="0" i="0" u="none" strike="noStrike" kern="1200" baseline="0" dirty="0" smtClean="0">
              <a:solidFill>
                <a:schemeClr val="tx1"/>
              </a:solidFill>
              <a:latin typeface="Times New Roman" pitchFamily="18" charset="0"/>
              <a:ea typeface="+mn-ea"/>
              <a:cs typeface="+mn-cs"/>
            </a:endParaRPr>
          </a:p>
          <a:p>
            <a:r>
              <a:rPr lang="de-DE" sz="1200" b="0" i="0" u="none" strike="noStrike" kern="1200" baseline="0" dirty="0" smtClean="0">
                <a:solidFill>
                  <a:schemeClr val="tx1"/>
                </a:solidFill>
                <a:latin typeface="Times New Roman" pitchFamily="18" charset="0"/>
                <a:ea typeface="+mn-ea"/>
                <a:cs typeface="+mn-cs"/>
              </a:rPr>
              <a:t>* (Exkurs: </a:t>
            </a:r>
            <a:r>
              <a:rPr lang="de-DE" sz="1200" b="0" i="0" u="none" strike="noStrike" kern="1200" baseline="0" dirty="0" err="1" smtClean="0">
                <a:solidFill>
                  <a:schemeClr val="tx1"/>
                </a:solidFill>
                <a:latin typeface="Times New Roman" pitchFamily="18" charset="0"/>
                <a:ea typeface="+mn-ea"/>
                <a:cs typeface="+mn-cs"/>
              </a:rPr>
              <a:t>Betanien</a:t>
            </a:r>
            <a:r>
              <a:rPr lang="de-DE" sz="1200" b="0" i="0" u="none" strike="noStrike" kern="1200" baseline="0" dirty="0" smtClean="0">
                <a:solidFill>
                  <a:schemeClr val="tx1"/>
                </a:solidFill>
                <a:latin typeface="Times New Roman" pitchFamily="18" charset="0"/>
                <a:ea typeface="+mn-ea"/>
                <a:cs typeface="+mn-cs"/>
              </a:rPr>
              <a:t> ist ein Ort in der Bibel (z.B. Johannes 11,1.18 und 12,1); über die Bedeutung des Namens gibt es verschiedene Aussagen: Haus des Elends oder Haus der unreifen Datteln.) </a:t>
            </a:r>
          </a:p>
        </p:txBody>
      </p:sp>
      <p:sp>
        <p:nvSpPr>
          <p:cNvPr id="46084"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D966798D-0274-4580-A4BC-016817C7853E}" type="slidenum">
              <a:rPr lang="de-DE" altLang="de-DE" smtClean="0"/>
              <a:pPr eaLnBrk="1" hangingPunct="1">
                <a:spcBef>
                  <a:spcPct val="0"/>
                </a:spcBef>
                <a:defRPr/>
              </a:pPr>
              <a:t>20</a:t>
            </a:fld>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p:spPr>
        <p:txBody>
          <a:bodyPr/>
          <a:lstStyle/>
          <a:p>
            <a:r>
              <a:rPr lang="de-DE" sz="1200" b="0" i="0" u="none" strike="noStrike" kern="1200" baseline="0" dirty="0" smtClean="0">
                <a:solidFill>
                  <a:schemeClr val="tx1"/>
                </a:solidFill>
                <a:latin typeface="Times New Roman" pitchFamily="18" charset="0"/>
                <a:ea typeface="+mn-ea"/>
                <a:cs typeface="+mn-cs"/>
              </a:rPr>
              <a:t>Viktoria und Anastasia kommen seit zwei Jahren jeden Tag ins Kinderzentrum. Das ist ihre traurige Geschichte:</a:t>
            </a:r>
          </a:p>
          <a:p>
            <a:r>
              <a:rPr lang="de-DE" sz="1200" b="0" i="0" u="none" strike="noStrike" kern="1200" baseline="0" dirty="0" smtClean="0">
                <a:solidFill>
                  <a:schemeClr val="tx1"/>
                </a:solidFill>
                <a:latin typeface="Times New Roman" pitchFamily="18" charset="0"/>
                <a:ea typeface="+mn-ea"/>
                <a:cs typeface="+mn-cs"/>
              </a:rPr>
              <a:t>Ihr Vater sitzt zum zweiten Mal im Gefängnis. Zwischen den Gefängnisaufenthalten wurde noch ein Geschwisterchen geboren. </a:t>
            </a:r>
          </a:p>
          <a:p>
            <a:r>
              <a:rPr lang="de-DE" sz="1200" b="0" i="0" u="none" strike="noStrike" kern="1200" baseline="0" dirty="0" smtClean="0">
                <a:solidFill>
                  <a:schemeClr val="tx1"/>
                </a:solidFill>
                <a:latin typeface="Times New Roman" pitchFamily="18" charset="0"/>
                <a:ea typeface="+mn-ea"/>
                <a:cs typeface="+mn-cs"/>
              </a:rPr>
              <a:t>Die staatliche Unterstützung, die die Familie für das Baby bekommt, gibt die Mutter für Alkohol aus oder vergnügt sich damit außer Haus. </a:t>
            </a:r>
          </a:p>
          <a:p>
            <a:r>
              <a:rPr lang="de-DE" sz="1200" b="0" i="0" u="none" strike="noStrike" kern="1200" baseline="0" dirty="0" smtClean="0">
                <a:solidFill>
                  <a:schemeClr val="tx1"/>
                </a:solidFill>
                <a:latin typeface="Times New Roman" pitchFamily="18" charset="0"/>
                <a:ea typeface="+mn-ea"/>
                <a:cs typeface="+mn-cs"/>
              </a:rPr>
              <a:t>Die Oma der Mädchen muss von 35 Euro Rente im Monat leben; sie hat nichts, was sie geben könnte. Ab und zu bekommen Anastasia und Viktoria Hilfe von den Nachbarn. </a:t>
            </a:r>
          </a:p>
          <a:p>
            <a:r>
              <a:rPr lang="de-DE" sz="1200" b="0" i="0" u="none" strike="noStrike" kern="1200" baseline="0" dirty="0" smtClean="0">
                <a:solidFill>
                  <a:schemeClr val="tx1"/>
                </a:solidFill>
                <a:latin typeface="Times New Roman" pitchFamily="18" charset="0"/>
                <a:ea typeface="+mn-ea"/>
                <a:cs typeface="+mn-cs"/>
              </a:rPr>
              <a:t>Vor Gericht wird gerade geprüft, ob der Mutter das Sorgerecht für die Kinder genommen wird. </a:t>
            </a:r>
          </a:p>
          <a:p>
            <a:r>
              <a:rPr lang="de-DE" sz="1200" b="0" i="0" u="none" strike="noStrike" kern="1200" baseline="0" dirty="0" smtClean="0">
                <a:solidFill>
                  <a:schemeClr val="tx1"/>
                </a:solidFill>
                <a:latin typeface="Times New Roman" pitchFamily="18" charset="0"/>
                <a:ea typeface="+mn-ea"/>
                <a:cs typeface="+mn-cs"/>
              </a:rPr>
              <a:t>Dann werden die Mädchen entweder auf verwandte Familien aufgeteilt oder sie kommen in ein Kinderheim. </a:t>
            </a:r>
            <a:endParaRPr lang="de-DE" dirty="0" smtClean="0"/>
          </a:p>
          <a:p>
            <a:endParaRPr lang="de-DE" altLang="de-DE" dirty="0" smtClean="0"/>
          </a:p>
        </p:txBody>
      </p:sp>
      <p:sp>
        <p:nvSpPr>
          <p:cNvPr id="47108"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2D3D637-CBE7-49AF-BAE1-428A6C1CEC5D}" type="slidenum">
              <a:rPr lang="de-DE" altLang="de-DE" smtClean="0"/>
              <a:pPr eaLnBrk="1" hangingPunct="1">
                <a:spcBef>
                  <a:spcPct val="0"/>
                </a:spcBef>
                <a:defRPr/>
              </a:pPr>
              <a:t>21</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9651726-CE0A-4810-A125-C77D3F28E58B}" type="slidenum">
              <a:rPr lang="de-DE" altLang="de-DE" smtClean="0"/>
              <a:pPr eaLnBrk="1" hangingPunct="1">
                <a:spcBef>
                  <a:spcPct val="0"/>
                </a:spcBef>
                <a:defRPr/>
              </a:pPr>
              <a:t>22</a:t>
            </a:fld>
            <a:endParaRPr lang="de-DE" altLang="de-DE"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p:spPr>
        <p:txBody>
          <a:bodyPr/>
          <a:lstStyle/>
          <a:p>
            <a:r>
              <a:rPr lang="de-DE" sz="1200" b="0" i="0" u="none" strike="noStrike" kern="1200" baseline="0" dirty="0" smtClean="0">
                <a:solidFill>
                  <a:schemeClr val="tx1"/>
                </a:solidFill>
                <a:latin typeface="Times New Roman" pitchFamily="18" charset="0"/>
                <a:ea typeface="+mn-ea"/>
                <a:cs typeface="+mn-cs"/>
              </a:rPr>
              <a:t>Gut, dass es für Kinder wie Anastasia (im Bild Mitte) und Viktoria Hilfe in der Kirchengemeinde gibt. </a:t>
            </a:r>
          </a:p>
          <a:p>
            <a:r>
              <a:rPr lang="de-DE" sz="1200" b="0" i="0" u="none" strike="noStrike" kern="1200" baseline="0" dirty="0" smtClean="0">
                <a:solidFill>
                  <a:schemeClr val="tx1"/>
                </a:solidFill>
                <a:latin typeface="Times New Roman" pitchFamily="18" charset="0"/>
                <a:ea typeface="+mn-ea"/>
                <a:cs typeface="+mn-cs"/>
              </a:rPr>
              <a:t>Die Mitarbeiterinnen im Zentrum Bethanie sind mit viel Liebe für die Kinder da. </a:t>
            </a:r>
          </a:p>
          <a:p>
            <a:r>
              <a:rPr lang="de-DE" sz="1200" b="0" i="0" u="none" strike="noStrike" kern="1200" baseline="0" dirty="0" smtClean="0">
                <a:solidFill>
                  <a:schemeClr val="tx1"/>
                </a:solidFill>
                <a:latin typeface="Times New Roman" pitchFamily="18" charset="0"/>
                <a:ea typeface="+mn-ea"/>
                <a:cs typeface="+mn-cs"/>
              </a:rPr>
              <a:t>Die Mädchen und Jungen vertrauen ihnen und fühlen sich geborgen; etwas, was sie von zu Hause nicht kennen. </a:t>
            </a:r>
            <a:endParaRPr lang="de-DE" sz="1200" kern="1200" dirty="0" smtClean="0">
              <a:solidFill>
                <a:schemeClr val="tx1"/>
              </a:solidFill>
              <a:effectLst/>
              <a:latin typeface="Times New Roman"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Times New Roman" pitchFamily="18" charset="0"/>
                <a:ea typeface="+mn-ea"/>
                <a:cs typeface="+mn-cs"/>
              </a:rPr>
              <a:t>Die Frauen lernen mit den Kindern, damit sie die Schule schaffen können.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Times New Roman" pitchFamily="18" charset="0"/>
                <a:ea typeface="+mn-ea"/>
                <a:cs typeface="+mn-cs"/>
              </a:rPr>
              <a:t>Sie erzählen biblische Geschichten, beten, singen, spielen und basteln gemeinsam. </a:t>
            </a:r>
            <a:endParaRPr lang="de-DE" altLang="de-DE" dirty="0" smtClean="0"/>
          </a:p>
        </p:txBody>
      </p:sp>
      <p:sp>
        <p:nvSpPr>
          <p:cNvPr id="49156"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FDDE0258-D69F-4098-AA31-6ABAA9ABD2AA}" type="slidenum">
              <a:rPr lang="de-DE" altLang="de-DE" smtClean="0"/>
              <a:pPr eaLnBrk="1" hangingPunct="1">
                <a:spcBef>
                  <a:spcPct val="0"/>
                </a:spcBef>
                <a:defRPr/>
              </a:pPr>
              <a:t>23</a:t>
            </a:fld>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u="none" strike="noStrike" kern="1200" baseline="0" dirty="0" smtClean="0">
                <a:solidFill>
                  <a:schemeClr val="tx1"/>
                </a:solidFill>
                <a:latin typeface="Times New Roman" pitchFamily="18" charset="0"/>
                <a:ea typeface="+mn-ea"/>
                <a:cs typeface="+mn-cs"/>
              </a:rPr>
              <a:t>Die Gemeinde sorgt außerdem für Essen und Kleidung. </a:t>
            </a:r>
            <a:endParaRPr lang="de-DE" sz="1200" kern="1200" dirty="0" smtClean="0">
              <a:solidFill>
                <a:schemeClr val="tx1"/>
              </a:solidFill>
              <a:effectLst/>
              <a:latin typeface="Times New Roman" pitchFamily="18" charset="0"/>
              <a:ea typeface="+mn-ea"/>
              <a:cs typeface="+mn-cs"/>
            </a:endParaRPr>
          </a:p>
        </p:txBody>
      </p:sp>
      <p:sp>
        <p:nvSpPr>
          <p:cNvPr id="50180"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9139DF59-2AF5-4DFA-9FFD-9082B8DFDC28}" type="slidenum">
              <a:rPr lang="de-DE" altLang="de-DE" smtClean="0"/>
              <a:pPr eaLnBrk="1" hangingPunct="1">
                <a:spcBef>
                  <a:spcPct val="0"/>
                </a:spcBef>
                <a:defRPr/>
              </a:pPr>
              <a:t>24</a:t>
            </a:fld>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0D46756C-495C-47B0-8AA6-D90871AB8123}" type="slidenum">
              <a:rPr lang="de-DE" altLang="de-DE" smtClean="0"/>
              <a:pPr eaLnBrk="1" hangingPunct="1">
                <a:spcBef>
                  <a:spcPct val="0"/>
                </a:spcBef>
                <a:defRPr/>
              </a:pPr>
              <a:t>25</a:t>
            </a:fld>
            <a:endParaRPr lang="de-DE" altLang="de-DE"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de-DE" sz="1200" b="0" i="0" u="none" strike="noStrike" kern="1200" baseline="0" dirty="0" smtClean="0">
                <a:solidFill>
                  <a:schemeClr val="tx1"/>
                </a:solidFill>
                <a:latin typeface="Times New Roman" pitchFamily="18" charset="0"/>
                <a:ea typeface="+mn-ea"/>
                <a:cs typeface="+mn-cs"/>
              </a:rPr>
              <a:t>Ein besonderes Highlight im Jahr ist die Sommerfreizeit für Kinder und Jugendliche, die mit Hilfe von Spenden, auch vom Martin-Luther-Verein, finanziert wird.   </a:t>
            </a:r>
          </a:p>
          <a:p>
            <a:endParaRPr lang="de-DE" sz="1200" b="0" i="0" u="none" strike="noStrike" kern="1200" baseline="0" dirty="0" smtClean="0">
              <a:solidFill>
                <a:schemeClr val="tx1"/>
              </a:solidFill>
              <a:latin typeface="Times New Roman" pitchFamily="18" charset="0"/>
              <a:ea typeface="+mn-ea"/>
              <a:cs typeface="+mn-cs"/>
            </a:endParaRPr>
          </a:p>
          <a:p>
            <a:endParaRPr lang="de-DE" sz="1200" b="0" i="0" u="none" strike="noStrike" kern="1200" baseline="0" dirty="0" smtClean="0">
              <a:solidFill>
                <a:schemeClr val="tx1"/>
              </a:solidFill>
              <a:latin typeface="Times New Roman" pitchFamily="18"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a:ln/>
        </p:spPr>
      </p:sp>
      <p:sp>
        <p:nvSpPr>
          <p:cNvPr id="51203" name="Notizenplatzhalter 2"/>
          <p:cNvSpPr>
            <a:spLocks noGrp="1"/>
          </p:cNvSpPr>
          <p:nvPr>
            <p:ph type="body" idx="1"/>
          </p:nvPr>
        </p:nvSpPr>
        <p:spPr>
          <a:noFill/>
        </p:spPr>
        <p:txBody>
          <a:bodyPr/>
          <a:lstStyle/>
          <a:p>
            <a:r>
              <a:rPr lang="de-DE" sz="1200" b="0" i="0" u="sng" strike="noStrike" kern="1200" baseline="0" dirty="0" smtClean="0">
                <a:solidFill>
                  <a:schemeClr val="tx1"/>
                </a:solidFill>
                <a:latin typeface="Times New Roman" pitchFamily="18" charset="0"/>
                <a:ea typeface="+mn-ea"/>
                <a:cs typeface="+mn-cs"/>
              </a:rPr>
              <a:t>Begleittext Variante 1:</a:t>
            </a:r>
          </a:p>
          <a:p>
            <a:r>
              <a:rPr lang="de-DE" sz="1200" b="0" i="0" u="none" strike="noStrike" kern="1200" baseline="0" dirty="0" smtClean="0">
                <a:solidFill>
                  <a:schemeClr val="tx1"/>
                </a:solidFill>
                <a:latin typeface="Times New Roman" pitchFamily="18" charset="0"/>
                <a:ea typeface="+mn-ea"/>
                <a:cs typeface="+mn-cs"/>
              </a:rPr>
              <a:t>Was diese diakonische Arbeit so besonders macht: Die Gemeinde in Nowogradkivka hilft notleidenden Kindern und leidet selbst große Not. </a:t>
            </a:r>
          </a:p>
          <a:p>
            <a:r>
              <a:rPr lang="de-DE" sz="1200" b="0" i="0" u="none" strike="noStrike" kern="1200" baseline="0" dirty="0" smtClean="0">
                <a:solidFill>
                  <a:schemeClr val="tx1"/>
                </a:solidFill>
                <a:latin typeface="Times New Roman" pitchFamily="18" charset="0"/>
                <a:ea typeface="+mn-ea"/>
                <a:cs typeface="+mn-cs"/>
              </a:rPr>
              <a:t>Wir haben es vorhin schon gehört - früher gehörten Pfarrer Gross und seine Gemeinde zur DELKU; seit 2014 nicht mehr. </a:t>
            </a:r>
          </a:p>
          <a:p>
            <a:r>
              <a:rPr lang="de-DE" sz="1200" b="0" i="0" u="none" strike="noStrike" kern="1200" baseline="0" dirty="0" smtClean="0">
                <a:solidFill>
                  <a:schemeClr val="tx1"/>
                </a:solidFill>
                <a:latin typeface="Times New Roman" pitchFamily="18" charset="0"/>
                <a:ea typeface="+mn-ea"/>
                <a:cs typeface="+mn-cs"/>
              </a:rPr>
              <a:t>Das bedeutet, dass Pfarrer Gross auch kein Gehalt mehr von seiner Kirche bekommt und die Gemeinde keine finanzielle Unterstützung. </a:t>
            </a:r>
          </a:p>
          <a:p>
            <a:r>
              <a:rPr lang="de-DE" sz="1200" b="0" i="0" u="none" strike="noStrike" kern="1200" baseline="0" dirty="0" smtClean="0">
                <a:solidFill>
                  <a:schemeClr val="tx1"/>
                </a:solidFill>
                <a:latin typeface="Times New Roman" pitchFamily="18" charset="0"/>
                <a:ea typeface="+mn-ea"/>
                <a:cs typeface="+mn-cs"/>
              </a:rPr>
              <a:t>Im Gegenteil: Der Bischof nimmt den ausgeschlossenen Gemeinden ihre Häuser, Pfarrwohnungen und Dienstautos weg. </a:t>
            </a:r>
          </a:p>
          <a:p>
            <a:r>
              <a:rPr lang="de-DE" sz="1200" b="0" i="0" u="none" strike="noStrike" kern="1200" baseline="0" dirty="0" smtClean="0">
                <a:solidFill>
                  <a:schemeClr val="tx1"/>
                </a:solidFill>
                <a:latin typeface="Times New Roman" pitchFamily="18" charset="0"/>
                <a:ea typeface="+mn-ea"/>
                <a:cs typeface="+mn-cs"/>
              </a:rPr>
              <a:t>Die Auseinandersetzung mit dem Bischof braucht viel Mut und Kraft; dabei werden die Gemeinden, auch die von Alexander Gross in Nowogradkivka, vom Martin-Luther-Verein unterstützt. </a:t>
            </a:r>
            <a:endParaRPr lang="de-DE" altLang="de-DE" dirty="0" smtClean="0"/>
          </a:p>
          <a:p>
            <a:endParaRPr lang="de-DE" altLang="de-DE" dirty="0" smtClean="0"/>
          </a:p>
          <a:p>
            <a:r>
              <a:rPr lang="de-DE" altLang="de-DE" u="sng" dirty="0" smtClean="0">
                <a:solidFill>
                  <a:srgbClr val="C00000"/>
                </a:solidFill>
              </a:rPr>
              <a:t>Begleittext Variante 2: </a:t>
            </a:r>
          </a:p>
          <a:p>
            <a:r>
              <a:rPr lang="de-DE" sz="1200" kern="1200" dirty="0" smtClean="0">
                <a:solidFill>
                  <a:schemeClr val="tx1"/>
                </a:solidFill>
                <a:effectLst/>
                <a:latin typeface="Times New Roman" pitchFamily="18" charset="0"/>
                <a:ea typeface="+mn-ea"/>
                <a:cs typeface="+mn-cs"/>
              </a:rPr>
              <a:t>Was diese diakonische Arbeit so besonders macht: Die Gemeinde in Nowogradkivka hilft notleidenden Kindern und leidet selbst große Not. </a:t>
            </a:r>
          </a:p>
          <a:p>
            <a:r>
              <a:rPr lang="de-DE" sz="1200" kern="1200" dirty="0" smtClean="0">
                <a:solidFill>
                  <a:schemeClr val="tx1"/>
                </a:solidFill>
                <a:effectLst/>
                <a:latin typeface="Times New Roman" pitchFamily="18" charset="0"/>
                <a:ea typeface="+mn-ea"/>
                <a:cs typeface="+mn-cs"/>
              </a:rPr>
              <a:t>Früher haben Pfarrer Gross und seine Gemeinde zur DELKU gehört. DELKU ist die Abkürzung für Deutsche Evangelisch-Lutherische Kirche in der Ukraine. </a:t>
            </a:r>
          </a:p>
          <a:p>
            <a:r>
              <a:rPr lang="de-DE" sz="1200" kern="1200" dirty="0" smtClean="0">
                <a:solidFill>
                  <a:schemeClr val="tx1"/>
                </a:solidFill>
                <a:effectLst/>
                <a:latin typeface="Times New Roman" pitchFamily="18" charset="0"/>
                <a:ea typeface="+mn-ea"/>
                <a:cs typeface="+mn-cs"/>
              </a:rPr>
              <a:t>Doch seit zwei Jahren wird diese Kirche durch ihren eigenen Bischof gespalten. </a:t>
            </a:r>
          </a:p>
          <a:p>
            <a:r>
              <a:rPr lang="de-DE" sz="1200" kern="1200" dirty="0" smtClean="0">
                <a:solidFill>
                  <a:schemeClr val="tx1"/>
                </a:solidFill>
                <a:effectLst/>
                <a:latin typeface="Times New Roman" pitchFamily="18" charset="0"/>
                <a:ea typeface="+mn-ea"/>
                <a:cs typeface="+mn-cs"/>
              </a:rPr>
              <a:t>Er hat alle Pfarrer entlassen, die mit seinem Reden und Handeln nicht einverstanden waren. Ihre Gemeinden wurden gleich mit aus der Kirche ausgeschlossen. </a:t>
            </a:r>
          </a:p>
          <a:p>
            <a:r>
              <a:rPr lang="de-DE" sz="1200" kern="1200" dirty="0" smtClean="0">
                <a:solidFill>
                  <a:schemeClr val="tx1"/>
                </a:solidFill>
                <a:effectLst/>
                <a:latin typeface="Times New Roman" pitchFamily="18" charset="0"/>
                <a:ea typeface="+mn-ea"/>
                <a:cs typeface="+mn-cs"/>
              </a:rPr>
              <a:t>Auch Pfarrer Gross und seiner Gemeinde ging es so. Das bedeutet, dass er kein Gehalt mehr von seiner Kirche bekommt und die Gemeinde keine finanzielle Unterstützung. Im Gegenteil: Der Bischof nimmt den ausgeschlossenen Gemeinden ihre Häuser, Pfarrwohnungen und Dienstautos weg. Die Auseinandersetzung mit dem Bischof braucht viel Mut und Kraft; dabei werden die Gemeinden, auch die von Alexander Gross in Nowogradkivka, vom Martin-Luther-Verein unterstützt. </a:t>
            </a:r>
          </a:p>
          <a:p>
            <a:r>
              <a:rPr lang="de-DE" sz="1200" kern="1200" dirty="0" smtClean="0">
                <a:solidFill>
                  <a:schemeClr val="tx1"/>
                </a:solidFill>
                <a:effectLst/>
                <a:latin typeface="Times New Roman" pitchFamily="18" charset="0"/>
                <a:ea typeface="+mn-ea"/>
                <a:cs typeface="+mn-cs"/>
              </a:rPr>
              <a:t> </a:t>
            </a:r>
          </a:p>
          <a:p>
            <a:endParaRPr lang="de-DE" altLang="de-DE" dirty="0" smtClean="0"/>
          </a:p>
        </p:txBody>
      </p:sp>
      <p:sp>
        <p:nvSpPr>
          <p:cNvPr id="51204"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8C43AE0F-F162-4DE8-8529-D2BBE26B717E}" type="slidenum">
              <a:rPr lang="de-DE" altLang="de-DE" smtClean="0"/>
              <a:pPr eaLnBrk="1" hangingPunct="1">
                <a:spcBef>
                  <a:spcPct val="0"/>
                </a:spcBef>
                <a:defRPr/>
              </a:pPr>
              <a:t>26</a:t>
            </a:fld>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Times New Roman" pitchFamily="18" charset="0"/>
                <a:ea typeface="+mn-ea"/>
                <a:cs typeface="+mn-cs"/>
              </a:rPr>
              <a:t>Besonders liegen uns aber die notleidenden Kinder in der Gemeinde von Pfarrer Gross am Herzen. </a:t>
            </a:r>
          </a:p>
          <a:p>
            <a:r>
              <a:rPr lang="de-DE" sz="1200" b="0" i="0" u="none" strike="noStrike" kern="1200" baseline="0" dirty="0" smtClean="0">
                <a:solidFill>
                  <a:schemeClr val="tx1"/>
                </a:solidFill>
                <a:latin typeface="Times New Roman" pitchFamily="18" charset="0"/>
                <a:ea typeface="+mn-ea"/>
                <a:cs typeface="+mn-cs"/>
              </a:rPr>
              <a:t>Deshalb wollen wir mit der Konfigabe 2018 das Kinderzentrum Bethanie unterstützen. </a:t>
            </a:r>
          </a:p>
          <a:p>
            <a:r>
              <a:rPr lang="de-DE" sz="1200" b="0" i="0" u="none" strike="noStrike" kern="1200" baseline="0" dirty="0" smtClean="0">
                <a:solidFill>
                  <a:schemeClr val="tx1"/>
                </a:solidFill>
                <a:latin typeface="Times New Roman" pitchFamily="18" charset="0"/>
                <a:ea typeface="+mn-ea"/>
                <a:cs typeface="+mn-cs"/>
              </a:rPr>
              <a:t>Mit deiner Spende hilfst du, dass die Gemeinde weiterhin für Viktoria und Anastasia und die anderen Kinder da sein kann. </a:t>
            </a:r>
          </a:p>
          <a:p>
            <a:r>
              <a:rPr lang="de-DE" sz="1200" b="0" i="0" u="none" strike="noStrike" kern="1200" baseline="0" dirty="0" smtClean="0">
                <a:solidFill>
                  <a:schemeClr val="tx1"/>
                </a:solidFill>
                <a:latin typeface="Times New Roman" pitchFamily="18" charset="0"/>
                <a:ea typeface="+mn-ea"/>
                <a:cs typeface="+mn-cs"/>
              </a:rPr>
              <a:t>Deine Spende bewirkt viel Gutes: </a:t>
            </a:r>
          </a:p>
          <a:p>
            <a:r>
              <a:rPr lang="de-DE" sz="1200" b="0" i="0" u="none" strike="noStrike" kern="1200" baseline="0" dirty="0" smtClean="0">
                <a:solidFill>
                  <a:schemeClr val="tx1"/>
                </a:solidFill>
                <a:latin typeface="Times New Roman" pitchFamily="18" charset="0"/>
                <a:ea typeface="+mn-ea"/>
                <a:cs typeface="+mn-cs"/>
              </a:rPr>
              <a:t>In Bethanie arbeiten Menschen, denen die Kinder vertrauen. </a:t>
            </a:r>
          </a:p>
          <a:p>
            <a:r>
              <a:rPr lang="de-DE" sz="1200" b="0" i="0" u="none" strike="noStrike" kern="1200" baseline="0" dirty="0" smtClean="0">
                <a:solidFill>
                  <a:schemeClr val="tx1"/>
                </a:solidFill>
                <a:latin typeface="Times New Roman" pitchFamily="18" charset="0"/>
                <a:ea typeface="+mn-ea"/>
                <a:cs typeface="+mn-cs"/>
              </a:rPr>
              <a:t>Und in der guten christlichen Gemeinschaft finden die Kinder, was ihnen sonst im Alltag fehlt: Freude, Frieden und das Gefühl, geliebt zu sein. </a:t>
            </a:r>
            <a:endParaRPr lang="de-DE" altLang="de-DE" baseline="0" dirty="0" smtClean="0"/>
          </a:p>
          <a:p>
            <a:endParaRPr lang="de-DE" altLang="de-DE" dirty="0" smtClean="0"/>
          </a:p>
          <a:p>
            <a:endParaRPr lang="de-DE" altLang="de-DE" dirty="0" smtClean="0"/>
          </a:p>
          <a:p>
            <a:r>
              <a:rPr lang="de-DE" altLang="de-DE" dirty="0" smtClean="0"/>
              <a:t> </a:t>
            </a:r>
          </a:p>
          <a:p>
            <a:pPr eaLnBrk="1" hangingPunct="1"/>
            <a:endParaRPr lang="de-DE" altLang="de-DE" dirty="0" smtClean="0"/>
          </a:p>
          <a:p>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27</a:t>
            </a:fld>
            <a:endParaRPr lang="de-DE" altLang="de-DE"/>
          </a:p>
        </p:txBody>
      </p:sp>
    </p:spTree>
    <p:extLst>
      <p:ext uri="{BB962C8B-B14F-4D97-AF65-F5344CB8AC3E}">
        <p14:creationId xmlns:p14="http://schemas.microsoft.com/office/powerpoint/2010/main" val="18232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p:spPr>
        <p:txBody>
          <a:bodyPr/>
          <a:lstStyle/>
          <a:p>
            <a:r>
              <a:rPr lang="de-DE" altLang="de-DE" dirty="0" smtClean="0"/>
              <a:t>Pfarrer Gross hat den Kindern erzählt, dass Konfirmanden in Bayern in diesem Jahr Spenden</a:t>
            </a:r>
            <a:r>
              <a:rPr lang="de-DE" altLang="de-DE" baseline="0" dirty="0" smtClean="0"/>
              <a:t> für das Kinderzentrum Bethanie sammeln werden. </a:t>
            </a:r>
          </a:p>
          <a:p>
            <a:r>
              <a:rPr lang="de-DE" altLang="de-DE" dirty="0" smtClean="0"/>
              <a:t>Einblendung 1 - Die Kinder und Mitarbeiterinnen freuen sich sehr und danken herzlich für jede Spende!</a:t>
            </a:r>
          </a:p>
        </p:txBody>
      </p:sp>
      <p:sp>
        <p:nvSpPr>
          <p:cNvPr id="55300"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88AE29A-CCE3-4F1E-88E0-E1BE707DFAA2}" type="slidenum">
              <a:rPr lang="de-DE" altLang="de-DE" smtClean="0"/>
              <a:pPr eaLnBrk="1" hangingPunct="1">
                <a:spcBef>
                  <a:spcPct val="0"/>
                </a:spcBef>
                <a:defRPr/>
              </a:pPr>
              <a:t>28</a:t>
            </a:fld>
            <a:endParaRPr lang="de-DE"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p:spPr>
        <p:txBody>
          <a:bodyPr/>
          <a:lstStyle/>
          <a:p>
            <a:r>
              <a:rPr lang="de-DE" altLang="de-DE" dirty="0" smtClean="0"/>
              <a:t>Wege der Spendenübermittlung: s. Infotafeln auf Folie</a:t>
            </a:r>
          </a:p>
          <a:p>
            <a:endParaRPr lang="de-DE" altLang="de-DE" dirty="0" smtClean="0"/>
          </a:p>
        </p:txBody>
      </p:sp>
      <p:sp>
        <p:nvSpPr>
          <p:cNvPr id="56324"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B9E724DE-9794-4DFB-8FB2-A5B6B75BA3E9}" type="slidenum">
              <a:rPr lang="de-DE" altLang="de-DE" smtClean="0"/>
              <a:pPr eaLnBrk="1" hangingPunct="1">
                <a:spcBef>
                  <a:spcPct val="0"/>
                </a:spcBef>
                <a:defRPr/>
              </a:pPr>
              <a:t>29</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367BB6F-07FC-4FC4-BA08-41B38E558F31}" type="slidenum">
              <a:rPr lang="de-DE" altLang="de-DE" smtClean="0"/>
              <a:pPr eaLnBrk="1" hangingPunct="1">
                <a:spcBef>
                  <a:spcPct val="0"/>
                </a:spcBef>
                <a:defRPr/>
              </a:pPr>
              <a:t>3</a:t>
            </a:fld>
            <a:endParaRPr lang="de-DE" altLang="de-DE"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de-DE" altLang="de-DE" dirty="0" smtClean="0"/>
              <a:t>Weißt du, wo die Ukraine liegt? Kannst du das Land auf dieser Karte finden</a:t>
            </a:r>
            <a:r>
              <a:rPr lang="de-DE" altLang="de-DE" baseline="0" dirty="0" smtClean="0"/>
              <a:t>?</a:t>
            </a:r>
            <a:endParaRPr lang="de-DE" altLang="de-DE" dirty="0" smtClean="0"/>
          </a:p>
          <a:p>
            <a:pPr eaLnBrk="1" hangingPunct="1"/>
            <a:endParaRPr lang="de-DE" altLang="de-DE" dirty="0" smtClean="0"/>
          </a:p>
          <a:p>
            <a:pPr eaLnBrk="1" hangingPunct="1"/>
            <a:r>
              <a:rPr lang="de-DE" altLang="de-DE" dirty="0" smtClean="0"/>
              <a:t>E</a:t>
            </a:r>
            <a:r>
              <a:rPr lang="de-DE" altLang="de-DE" dirty="0" smtClean="0">
                <a:solidFill>
                  <a:srgbClr val="C00000"/>
                </a:solidFill>
              </a:rPr>
              <a:t>inblendung 1</a:t>
            </a:r>
            <a:r>
              <a:rPr lang="de-DE" altLang="de-DE" dirty="0" smtClean="0"/>
              <a:t>- Die Ukraine liegt im Osten Europas - an der Schnittstelle zwischen Europa und Asien. Daher vielleicht auch der Name: Ukraine bedeutet so viel wie „Grenzland“. </a:t>
            </a:r>
          </a:p>
          <a:p>
            <a:pPr eaLnBrk="1" hangingPunct="1"/>
            <a:r>
              <a:rPr lang="de-DE" altLang="de-DE" dirty="0" smtClean="0"/>
              <a:t>                      Die Ukraine hat sieben Nachbarländer: Russland, Weiss-Russland, Polen, Slowakei, Ungarn, Rumänien und Moldawien. Im Süden liegt</a:t>
            </a:r>
            <a:r>
              <a:rPr lang="de-DE" altLang="de-DE" baseline="0" dirty="0" smtClean="0"/>
              <a:t> das Schwarze Meer. </a:t>
            </a:r>
            <a:r>
              <a:rPr lang="de-DE" altLang="de-DE" dirty="0" smtClean="0"/>
              <a:t> </a:t>
            </a:r>
          </a:p>
          <a:p>
            <a:pPr eaLnBrk="1" hangingPunct="1"/>
            <a:endParaRPr lang="de-DE" altLang="de-DE" dirty="0" smtClean="0"/>
          </a:p>
          <a:p>
            <a:pPr eaLnBrk="1" hangingPunct="1"/>
            <a:r>
              <a:rPr lang="de-DE" altLang="de-DE" dirty="0" smtClean="0"/>
              <a:t>Einblendung 2- Die Halbinsel Krim gehörte bis</a:t>
            </a:r>
            <a:r>
              <a:rPr lang="de-DE" altLang="de-DE" baseline="0" dirty="0" smtClean="0"/>
              <a:t> vor ein paar Jahren auch zur Ukraine. 2014 wurde sie von Russland eingenommen. </a:t>
            </a:r>
          </a:p>
          <a:p>
            <a:pPr eaLnBrk="1" hangingPunct="1"/>
            <a:r>
              <a:rPr lang="de-DE" altLang="de-DE" baseline="0" dirty="0" smtClean="0"/>
              <a:t>                      Trotz internationaler Proteste hat sich daran bis heute nichts geändert. </a:t>
            </a:r>
            <a:endParaRPr lang="de-DE" altLang="de-DE" dirty="0" smtClean="0"/>
          </a:p>
          <a:p>
            <a:pPr eaLnBrk="1" hangingPunct="1"/>
            <a:endParaRPr lang="de-DE" altLang="de-DE" dirty="0" smtClean="0"/>
          </a:p>
          <a:p>
            <a:pPr eaLnBrk="1" hangingPunct="1"/>
            <a:r>
              <a:rPr lang="de-DE" altLang="de-DE" dirty="0" smtClean="0"/>
              <a:t>Im Zahlenvergleich mit Deutschland:</a:t>
            </a:r>
          </a:p>
          <a:p>
            <a:pPr marL="171450" indent="-171450" eaLnBrk="1" hangingPunct="1">
              <a:buFontTx/>
              <a:buChar char="-"/>
            </a:pPr>
            <a:r>
              <a:rPr lang="de-DE" altLang="de-DE" dirty="0" smtClean="0"/>
              <a:t>Die Ukraine is</a:t>
            </a:r>
            <a:r>
              <a:rPr lang="de-DE" altLang="de-DE" baseline="0" dirty="0" smtClean="0"/>
              <a:t>t fast doppelt so groß wie Deutschland.</a:t>
            </a:r>
          </a:p>
          <a:p>
            <a:pPr marL="171450" indent="-171450" eaLnBrk="1" hangingPunct="1">
              <a:buFontTx/>
              <a:buChar char="-"/>
            </a:pPr>
            <a:r>
              <a:rPr lang="de-DE" altLang="de-DE" dirty="0" smtClean="0"/>
              <a:t>Aber es leben nur ca. halb so viele Menschen hier</a:t>
            </a:r>
            <a:r>
              <a:rPr lang="de-DE" altLang="de-DE" baseline="0" dirty="0" smtClean="0"/>
              <a:t> (ca. 43 Millionen; </a:t>
            </a:r>
            <a:r>
              <a:rPr lang="de-DE" altLang="de-DE" dirty="0" smtClean="0"/>
              <a:t>im Vergleich: Deutschland ca. 80 Millionen). </a:t>
            </a:r>
          </a:p>
          <a:p>
            <a:pPr eaLnBrk="1" hangingPunct="1"/>
            <a:endParaRPr lang="de-DE" altLang="de-DE"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eaLnBrk="1" hangingPunct="1">
              <a:buFontTx/>
              <a:buNone/>
            </a:pPr>
            <a:r>
              <a:rPr lang="de-DE" altLang="de-DE" dirty="0" smtClean="0"/>
              <a:t>Sehen</a:t>
            </a:r>
            <a:r>
              <a:rPr lang="de-DE" altLang="de-DE" baseline="0" dirty="0" smtClean="0"/>
              <a:t> wir uns noch ein wenig genauer in der Ukraine um. </a:t>
            </a:r>
            <a:endParaRPr lang="de-DE" altLang="de-DE" dirty="0" smtClean="0"/>
          </a:p>
          <a:p>
            <a:pPr marL="0" indent="0" eaLnBrk="1" hangingPunct="1">
              <a:buFontTx/>
              <a:buNone/>
            </a:pPr>
            <a:endParaRPr lang="de-DE" altLang="de-DE" dirty="0" smtClean="0"/>
          </a:p>
          <a:p>
            <a:pPr marL="0" indent="0" eaLnBrk="1" hangingPunct="1">
              <a:buFontTx/>
              <a:buNone/>
            </a:pPr>
            <a:r>
              <a:rPr lang="de-DE" altLang="de-DE" dirty="0" smtClean="0"/>
              <a:t>Einblendung 1 - Die Hauptstadt ist Kiew. Hier leben 2,7 Millionen Menschen (~ im Vergleich Deutschland: Hauptstadt Berlin ca. 3,5, Millionen)</a:t>
            </a:r>
          </a:p>
          <a:p>
            <a:pPr marL="0" indent="0" eaLnBrk="1" hangingPunct="1">
              <a:buFontTx/>
              <a:buNone/>
            </a:pPr>
            <a:endParaRPr lang="de-DE" altLang="de-DE" dirty="0" smtClean="0"/>
          </a:p>
          <a:p>
            <a:pPr marL="0" indent="0" eaLnBrk="1" hangingPunct="1">
              <a:buFontTx/>
              <a:buNone/>
            </a:pPr>
            <a:r>
              <a:rPr lang="de-DE" altLang="de-DE" dirty="0" smtClean="0"/>
              <a:t>Einblendung 2 - Die Stadt hat derzeit einen berühmten Bürgermeister: Vitali Klitschko, ein ehemaliger Profiboxer.</a:t>
            </a:r>
          </a:p>
          <a:p>
            <a:pPr marL="0" indent="0" eaLnBrk="1" hangingPunct="1">
              <a:buFontTx/>
              <a:buNone/>
            </a:pPr>
            <a:endParaRPr lang="de-DE" altLang="de-DE" dirty="0" smtClean="0"/>
          </a:p>
          <a:p>
            <a:pPr eaLnBrk="1" hangingPunct="1"/>
            <a:r>
              <a:rPr lang="de-DE" altLang="de-DE" dirty="0" smtClean="0"/>
              <a:t>Einblendung 3- Das ist die Flagge der Ukraine. Die</a:t>
            </a:r>
            <a:r>
              <a:rPr lang="de-DE" altLang="de-DE" baseline="0" dirty="0" smtClean="0"/>
              <a:t> beiden Farben Blau und Gelb stammen aus den Wappen früherer Herrscherfamilien. </a:t>
            </a:r>
          </a:p>
          <a:p>
            <a:pPr eaLnBrk="1" hangingPunct="1"/>
            <a:r>
              <a:rPr lang="de-DE" altLang="de-DE" baseline="0" dirty="0" smtClean="0"/>
              <a:t>                       Die Ukrainer sagen: Die beiden Farben in unserer Flagge erinnern uns an reife Getreidefelder und an den blauen Himmel darüber. </a:t>
            </a:r>
          </a:p>
          <a:p>
            <a:pPr eaLnBrk="1" hangingPunct="1"/>
            <a:endParaRPr lang="de-DE" altLang="de-DE" baseline="0" dirty="0" smtClean="0"/>
          </a:p>
          <a:p>
            <a:pPr eaLnBrk="1" hangingPunct="1"/>
            <a:r>
              <a:rPr lang="de-DE" altLang="de-DE" baseline="0" dirty="0" smtClean="0"/>
              <a:t>Einblendung 4 – Die Währung in der Ukraine heißt: </a:t>
            </a:r>
            <a:r>
              <a:rPr lang="de-DE" altLang="de-DE" baseline="0" dirty="0" err="1" smtClean="0"/>
              <a:t>Griwna</a:t>
            </a:r>
            <a:r>
              <a:rPr lang="de-DE" altLang="de-DE" baseline="0" dirty="0" smtClean="0"/>
              <a:t>. 500 </a:t>
            </a:r>
            <a:r>
              <a:rPr lang="de-DE" altLang="de-DE" baseline="0" dirty="0" err="1" smtClean="0"/>
              <a:t>Griwna</a:t>
            </a:r>
            <a:r>
              <a:rPr lang="de-DE" altLang="de-DE" baseline="0" dirty="0" smtClean="0"/>
              <a:t> sind etwa 15 Euro (Stand: Dezember 2017).</a:t>
            </a:r>
          </a:p>
          <a:p>
            <a:pPr eaLnBrk="1" hangingPunct="1"/>
            <a:r>
              <a:rPr lang="de-DE" altLang="de-DE" baseline="0" dirty="0" smtClean="0"/>
              <a:t>                        In der ukrainischen Schrift sieht das Wort </a:t>
            </a:r>
            <a:r>
              <a:rPr lang="de-DE" altLang="de-DE" baseline="0" dirty="0" err="1" smtClean="0"/>
              <a:t>Griwna</a:t>
            </a:r>
            <a:r>
              <a:rPr lang="de-DE" altLang="de-DE" baseline="0" dirty="0" smtClean="0"/>
              <a:t> so aus. Ukrainisch ist eine slawische Sprache und das Alphabet besteht aus kyrillischen Buchstaben.  </a:t>
            </a:r>
          </a:p>
          <a:p>
            <a:pPr eaLnBrk="1" hangingPunct="1"/>
            <a:endParaRPr lang="de-DE" altLang="de-DE" baseline="0" dirty="0" smtClean="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4</a:t>
            </a:fld>
            <a:endParaRPr lang="de-DE" altLang="de-DE"/>
          </a:p>
        </p:txBody>
      </p:sp>
    </p:spTree>
    <p:extLst>
      <p:ext uri="{BB962C8B-B14F-4D97-AF65-F5344CB8AC3E}">
        <p14:creationId xmlns:p14="http://schemas.microsoft.com/office/powerpoint/2010/main" val="18761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Times New Roman" pitchFamily="18" charset="0"/>
                <a:ea typeface="+mn-ea"/>
                <a:cs typeface="+mn-cs"/>
              </a:rPr>
              <a:t>Wenn man ein Land kennenlernen möchte, gehört auch ein Blick in die Geschichte und in die Gesellschaft mit dazu. Die Zeit erlaubt heute nur einige Stichworte:</a:t>
            </a:r>
          </a:p>
          <a:p>
            <a:endParaRPr lang="de-DE" sz="1200" kern="1200" dirty="0" smtClean="0">
              <a:solidFill>
                <a:schemeClr val="tx1"/>
              </a:solidFill>
              <a:effectLst/>
              <a:latin typeface="Times New Roman" pitchFamily="18" charset="0"/>
              <a:ea typeface="+mn-ea"/>
              <a:cs typeface="+mn-cs"/>
            </a:endParaRPr>
          </a:p>
          <a:p>
            <a:endParaRPr lang="de-DE" altLang="de-DE" dirty="0" smtClean="0"/>
          </a:p>
          <a:p>
            <a:r>
              <a:rPr lang="de-DE" altLang="de-DE" dirty="0" smtClean="0"/>
              <a:t>Einblendung 1 - Die Geschichte der Ukraine ist sehr wechselvoll.</a:t>
            </a:r>
            <a:r>
              <a:rPr lang="de-DE" altLang="de-DE" baseline="0" dirty="0" smtClean="0"/>
              <a:t> Bis ins 20. Jahrhundert hinein regierten verschiede Herrscher – darunter die Osmanen, Kosaken, russische Zaren und die österreichischen Habsburger.</a:t>
            </a:r>
            <a:endParaRPr lang="de-DE" altLang="de-DE" dirty="0" smtClean="0"/>
          </a:p>
          <a:p>
            <a:endParaRPr lang="de-DE" altLang="de-DE" dirty="0" smtClean="0"/>
          </a:p>
          <a:p>
            <a:r>
              <a:rPr lang="de-DE" altLang="de-DE" dirty="0" smtClean="0"/>
              <a:t>Einblendung 2 - Kurz nach Gründung der Ukrainisch Sozialistischen Sowjetrepublik 1918 wurde das Land im Zuge des 1. Weltkriegs wieder aufgeteilt – der westliche Teil ging an Polen, Rumänien und Tschechien, der zentrale und der östliche Teil des Landes gehörte nun zu Russland. </a:t>
            </a:r>
          </a:p>
          <a:p>
            <a:endParaRPr lang="de-DE" altLang="de-DE" dirty="0" smtClean="0"/>
          </a:p>
          <a:p>
            <a:r>
              <a:rPr lang="de-DE" altLang="de-DE" baseline="0" dirty="0" smtClean="0"/>
              <a:t>Einblendung 3 - Auch im 2. Weltkrieg war die Ukraine stark vom Kriegsgeschehen betroffen und verloren viele Menschen ihr Leben. </a:t>
            </a:r>
          </a:p>
          <a:p>
            <a:r>
              <a:rPr lang="de-DE" altLang="de-DE" baseline="0" dirty="0" smtClean="0"/>
              <a:t>                       Nach dem Krieg bekam die Sowjetunion als eine der Siegermächte neue Gebiete zugesprochen, die zu einer Vergrößerung der Ukraine führten. </a:t>
            </a:r>
          </a:p>
          <a:p>
            <a:endParaRPr lang="de-DE" altLang="de-DE" baseline="0" dirty="0" smtClean="0"/>
          </a:p>
          <a:p>
            <a:r>
              <a:rPr lang="de-DE" altLang="de-DE" baseline="0" dirty="0" smtClean="0"/>
              <a:t>Einblendung 4 - 1991 wird die Ukraine ein unabhängiger Staat.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t>Einblendung 5 - Im</a:t>
            </a:r>
            <a:r>
              <a:rPr lang="de-DE" altLang="de-DE" baseline="0" dirty="0" smtClean="0"/>
              <a:t> November 2013 hat der damalige Präsident der Ukraine sich geweigert, ein Abkommen mit der EU zu unterzeichnen.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Er wollte sein Land wieder stärker an Russland anbinden, statt an das westliche Europa.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Danach kam es auf dem Platz der Unabhängigkeit (in ukrainisch: </a:t>
            </a:r>
            <a:r>
              <a:rPr lang="de-DE" b="0" dirty="0" err="1" smtClean="0"/>
              <a:t>Majdan</a:t>
            </a:r>
            <a:r>
              <a:rPr lang="de-DE" b="0" dirty="0" smtClean="0"/>
              <a:t> </a:t>
            </a:r>
            <a:r>
              <a:rPr lang="de-DE" b="0" dirty="0" err="1" smtClean="0"/>
              <a:t>Nesaleschnosti</a:t>
            </a:r>
            <a:r>
              <a:rPr lang="de-DE" b="0" dirty="0" smtClean="0"/>
              <a:t>)</a:t>
            </a:r>
            <a:r>
              <a:rPr lang="de-DE" altLang="de-DE" baseline="0" dirty="0" smtClean="0"/>
              <a:t>in der Hauptstadt Kiew zu monatelangen und zunächst friedlichen Demonstrationen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der Bevölkerung gegen die Regierung. Bis im Februar 2014 über 100 Demonstranten von Sicherheitskräften erschossen wurden. Dadurch geriet alles außer Kontrolle und der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Präsident floh nach Russland. </a:t>
            </a:r>
          </a:p>
          <a:p>
            <a:endParaRPr lang="de-DE" alt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Einblendung 6 -  S</a:t>
            </a:r>
            <a:r>
              <a:rPr lang="de-DE" dirty="0" smtClean="0"/>
              <a:t>eit Juni 2014 ist Petro </a:t>
            </a:r>
            <a:r>
              <a:rPr lang="de-DE" dirty="0" err="1" smtClean="0"/>
              <a:t>Porošenko</a:t>
            </a:r>
            <a:r>
              <a:rPr lang="de-DE" dirty="0" smtClean="0"/>
              <a:t> der Präsident.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Von der Verfassung her ist die Ukraine ein demokratischer Staat – aber ein Staat mit großen Problemen.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Das Land braucht dringend Veränderungen, wenn es sich weiterentwickeln soll. Veränderungen in sehr vielen Bereichen: politisch, wirtschaftlich, in der Verwaltung und in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der Rechtsprechung.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                        Erst dann lassen sich die beiden großen Probleme, die in der ukrainischen Gesellschaft vorherrschen, eventuell bekämpfen: Armut und Korruption.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(Exkurs: Korruption bedeutet Bestechlichkeit, Verdorbenheit. Zwei Wörter aus dem lateinischen finden sich darin: </a:t>
            </a:r>
            <a:r>
              <a:rPr lang="de-DE" altLang="de-DE" baseline="0" dirty="0" err="1" smtClean="0"/>
              <a:t>Cor</a:t>
            </a:r>
            <a:r>
              <a:rPr lang="de-DE" altLang="de-DE" baseline="0" dirty="0" smtClean="0"/>
              <a:t> = Herz, </a:t>
            </a:r>
            <a:r>
              <a:rPr lang="de-DE" altLang="de-DE" baseline="0" dirty="0" err="1" smtClean="0"/>
              <a:t>Ruptura</a:t>
            </a:r>
            <a:r>
              <a:rPr lang="de-DE" altLang="de-DE" baseline="0" dirty="0" smtClean="0"/>
              <a:t> = Zerreißung, Bruch; man könnte sagen, jemand der korrupt ist, hat also ein zerrissenes Herz oder kein funktionierendes Herz mehr.)</a:t>
            </a:r>
          </a:p>
          <a:p>
            <a:endParaRPr lang="de-DE" altLang="de-DE" baseline="0" dirty="0" smtClean="0"/>
          </a:p>
        </p:txBody>
      </p:sp>
      <p:sp>
        <p:nvSpPr>
          <p:cNvPr id="43012"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FF83C9D-5BEF-40AC-91AC-929F3523A1EE}" type="slidenum">
              <a:rPr lang="de-DE" altLang="de-DE" smtClean="0"/>
              <a:pPr eaLnBrk="1" hangingPunct="1">
                <a:spcBef>
                  <a:spcPct val="0"/>
                </a:spcBef>
                <a:defRPr/>
              </a:pPr>
              <a:t>5</a:t>
            </a:fld>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a:ln/>
        </p:spPr>
      </p:sp>
      <p:sp>
        <p:nvSpPr>
          <p:cNvPr id="38915" name="Notizenplatzhalt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latin typeface="Arial" charset="0"/>
                <a:cs typeface="Arial" charset="0"/>
              </a:rPr>
              <a:t>Machen wir eine kleine Bilderreise durch die Ukraine. Wie</a:t>
            </a:r>
            <a:r>
              <a:rPr lang="de-DE" altLang="de-DE" baseline="0" dirty="0" smtClean="0">
                <a:latin typeface="Arial" charset="0"/>
                <a:cs typeface="Arial" charset="0"/>
              </a:rPr>
              <a:t> sieht es dort aus?</a:t>
            </a:r>
            <a:endParaRPr lang="de-DE" altLang="de-DE" dirty="0" smtClean="0">
              <a:latin typeface="Arial" charset="0"/>
              <a:cs typeface="Arial" charset="0"/>
            </a:endParaRPr>
          </a:p>
          <a:p>
            <a:endParaRPr lang="de-DE" altLang="de-DE" dirty="0" smtClean="0">
              <a:latin typeface="Arial" charset="0"/>
              <a:cs typeface="Arial" charset="0"/>
            </a:endParaRPr>
          </a:p>
          <a:p>
            <a:r>
              <a:rPr lang="de-DE" altLang="de-DE" dirty="0" smtClean="0">
                <a:latin typeface="Arial" charset="0"/>
                <a:cs typeface="Arial" charset="0"/>
              </a:rPr>
              <a:t>Einblendung 1 - Im Karpatengebirge im Westen der Ukraine gibt es die letzten Urwälder</a:t>
            </a:r>
            <a:r>
              <a:rPr lang="de-DE" altLang="de-DE" baseline="0" dirty="0" smtClean="0">
                <a:latin typeface="Arial" charset="0"/>
                <a:cs typeface="Arial" charset="0"/>
              </a:rPr>
              <a:t> Europas. </a:t>
            </a:r>
          </a:p>
          <a:p>
            <a:endParaRPr lang="de-DE" altLang="de-DE" dirty="0" smtClean="0">
              <a:latin typeface="Arial" charset="0"/>
              <a:cs typeface="Arial" charset="0"/>
            </a:endParaRPr>
          </a:p>
          <a:p>
            <a:r>
              <a:rPr lang="de-DE" altLang="de-DE" dirty="0" smtClean="0">
                <a:latin typeface="Arial" charset="0"/>
                <a:cs typeface="Arial" charset="0"/>
              </a:rPr>
              <a:t>Einblendung 2 - Es gibt viele</a:t>
            </a:r>
            <a:r>
              <a:rPr lang="de-DE" altLang="de-DE" baseline="0" dirty="0" smtClean="0">
                <a:latin typeface="Arial" charset="0"/>
                <a:cs typeface="Arial" charset="0"/>
              </a:rPr>
              <a:t> und auch große Flüsse in der Ukraine.</a:t>
            </a:r>
          </a:p>
          <a:p>
            <a:endParaRPr lang="de-DE" altLang="de-DE" baseline="0" dirty="0" smtClean="0">
              <a:latin typeface="Arial" charset="0"/>
              <a:cs typeface="Arial" charset="0"/>
            </a:endParaRPr>
          </a:p>
          <a:p>
            <a:r>
              <a:rPr lang="de-DE" altLang="de-DE" baseline="0" dirty="0" smtClean="0">
                <a:latin typeface="Arial" charset="0"/>
                <a:cs typeface="Arial" charset="0"/>
              </a:rPr>
              <a:t>Einblendung 3 - Im Süden am Schwarzen Meer kann man baden. </a:t>
            </a:r>
          </a:p>
        </p:txBody>
      </p:sp>
      <p:sp>
        <p:nvSpPr>
          <p:cNvPr id="38916"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FCE14750-FED1-48C0-9C08-498182D14194}" type="slidenum">
              <a:rPr lang="de-DE" altLang="de-DE" smtClean="0"/>
              <a:pPr eaLnBrk="1" hangingPunct="1">
                <a:spcBef>
                  <a:spcPct val="0"/>
                </a:spcBef>
                <a:defRPr/>
              </a:pPr>
              <a:t>6</a:t>
            </a:fld>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gibt nicht nur</a:t>
            </a:r>
            <a:r>
              <a:rPr lang="de-DE" baseline="0" dirty="0" smtClean="0"/>
              <a:t> schöne Natur in der Ukraine, sondern natürlich auch große Städte und viele Dörfer. </a:t>
            </a:r>
          </a:p>
          <a:p>
            <a:endParaRPr lang="de-DE" baseline="0" dirty="0" smtClean="0"/>
          </a:p>
          <a:p>
            <a:r>
              <a:rPr lang="de-DE" baseline="0" dirty="0" smtClean="0"/>
              <a:t>Bilder im Uhrzeigersinn, beginnend </a:t>
            </a:r>
            <a:r>
              <a:rPr lang="de-DE" baseline="0" dirty="0" err="1" smtClean="0"/>
              <a:t>li.o</a:t>
            </a:r>
            <a:r>
              <a:rPr lang="de-DE" baseline="0" dirty="0" smtClean="0"/>
              <a:t>.: Kiew, Odessa/Bahnhof, Lemberg, Schlangendorf</a:t>
            </a:r>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7</a:t>
            </a:fld>
            <a:endParaRPr lang="de-DE" altLang="de-DE"/>
          </a:p>
        </p:txBody>
      </p:sp>
    </p:spTree>
    <p:extLst>
      <p:ext uri="{BB962C8B-B14F-4D97-AF65-F5344CB8AC3E}">
        <p14:creationId xmlns:p14="http://schemas.microsoft.com/office/powerpoint/2010/main" val="323491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p:spPr>
        <p:txBody>
          <a:bodyPr/>
          <a:lstStyle/>
          <a:p>
            <a:r>
              <a:rPr lang="de-DE" altLang="de-DE" dirty="0" smtClean="0"/>
              <a:t>Die Ukraine gehört mit zu den größten Getreideproduzenten in Europa. </a:t>
            </a:r>
          </a:p>
          <a:p>
            <a:r>
              <a:rPr lang="de-DE" altLang="de-DE" dirty="0" smtClean="0">
                <a:latin typeface="Arial" charset="0"/>
                <a:cs typeface="Arial" charset="0"/>
              </a:rPr>
              <a:t>Wo es fruchtbare Böden gibt, werden Gemüse und Obst angebaut. </a:t>
            </a:r>
          </a:p>
          <a:p>
            <a:r>
              <a:rPr lang="de-DE" baseline="0" dirty="0" smtClean="0">
                <a:latin typeface="Arial" charset="0"/>
                <a:cs typeface="Arial" charset="0"/>
              </a:rPr>
              <a:t>Die Sonnenblume bezeichnen die Ukrainer als ihre Nationalpflanze. </a:t>
            </a:r>
            <a:r>
              <a:rPr lang="de-DE" dirty="0" smtClean="0"/>
              <a:t> </a:t>
            </a:r>
          </a:p>
        </p:txBody>
      </p:sp>
      <p:sp>
        <p:nvSpPr>
          <p:cNvPr id="39940" name="Foliennummernplatzhalter 3"/>
          <p:cNvSpPr>
            <a:spLocks noGrp="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3EFE879B-93D2-489C-9C79-D6651B944022}" type="slidenum">
              <a:rPr lang="de-DE" altLang="de-DE" smtClean="0"/>
              <a:pPr eaLnBrk="1" hangingPunct="1">
                <a:spcBef>
                  <a:spcPct val="0"/>
                </a:spcBef>
                <a:defRPr/>
              </a:pPr>
              <a:t>8</a:t>
            </a:fld>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Einblendung 1 – In den ukrainischen Wäldern leben Waschbären, Wildschweine, Wölfe und Hirsche. </a:t>
            </a:r>
          </a:p>
          <a:p>
            <a:r>
              <a:rPr lang="de-DE" dirty="0" smtClean="0"/>
              <a:t>Einblendung 2 – In</a:t>
            </a:r>
            <a:r>
              <a:rPr lang="de-DE" baseline="0" dirty="0" smtClean="0"/>
              <a:t> einem Nationalpark leben noch etwa 100 Tiere einer vom Aussterben bedrohten Pferderasse. </a:t>
            </a:r>
          </a:p>
          <a:p>
            <a:r>
              <a:rPr lang="de-DE" baseline="0" dirty="0" smtClean="0"/>
              <a:t>Einblendung 3 – Über 400 verschiedene Vogelarten sind in der Ukraine zu Hause.</a:t>
            </a:r>
          </a:p>
          <a:p>
            <a:r>
              <a:rPr lang="de-DE" baseline="0" dirty="0" smtClean="0"/>
              <a:t>Einblendung 4 - </a:t>
            </a:r>
            <a:r>
              <a:rPr lang="de-DE" dirty="0" smtClean="0"/>
              <a:t>Im Schwarzen Meer leben Fische, Delfine, Muscheln und Krebse.  </a:t>
            </a:r>
          </a:p>
          <a:p>
            <a:endParaRPr lang="de-DE" dirty="0"/>
          </a:p>
        </p:txBody>
      </p:sp>
      <p:sp>
        <p:nvSpPr>
          <p:cNvPr id="4" name="Foliennummernplatzhalter 3"/>
          <p:cNvSpPr>
            <a:spLocks noGrp="1"/>
          </p:cNvSpPr>
          <p:nvPr>
            <p:ph type="sldNum" sz="quarter" idx="10"/>
          </p:nvPr>
        </p:nvSpPr>
        <p:spPr/>
        <p:txBody>
          <a:bodyPr/>
          <a:lstStyle/>
          <a:p>
            <a:pPr>
              <a:defRPr/>
            </a:pPr>
            <a:fld id="{1EB3D9DA-D626-4797-92F6-ABF755466420}" type="slidenum">
              <a:rPr lang="de-DE" altLang="de-DE" smtClean="0"/>
              <a:pPr>
                <a:defRPr/>
              </a:pPr>
              <a:t>9</a:t>
            </a:fld>
            <a:endParaRPr lang="de-DE" altLang="de-DE"/>
          </a:p>
        </p:txBody>
      </p:sp>
    </p:spTree>
    <p:extLst>
      <p:ext uri="{BB962C8B-B14F-4D97-AF65-F5344CB8AC3E}">
        <p14:creationId xmlns:p14="http://schemas.microsoft.com/office/powerpoint/2010/main" val="21299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r>
              <a:rPr lang="de-DE" altLang="de-DE"/>
              <a:t>Konfirmandengabe 2014</a:t>
            </a:r>
          </a:p>
        </p:txBody>
      </p:sp>
      <p:sp>
        <p:nvSpPr>
          <p:cNvPr id="5" name="Fußzeilenplatzhalter 4"/>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5DE2DEC8-5AD2-4EA3-A477-FBD7273FD8E1}" type="slidenum">
              <a:rPr lang="de-DE" altLang="de-DE"/>
              <a:pPr>
                <a:defRPr/>
              </a:pPr>
              <a:t>‹Nr.›</a:t>
            </a:fld>
            <a:endParaRPr lang="de-DE" altLang="de-DE"/>
          </a:p>
        </p:txBody>
      </p:sp>
    </p:spTree>
    <p:extLst>
      <p:ext uri="{BB962C8B-B14F-4D97-AF65-F5344CB8AC3E}">
        <p14:creationId xmlns:p14="http://schemas.microsoft.com/office/powerpoint/2010/main" val="23722664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ußzeilenplatzhalter 4"/>
          <p:cNvSpPr>
            <a:spLocks noGrp="1"/>
          </p:cNvSpPr>
          <p:nvPr>
            <p:ph type="ftr" sz="quarter" idx="10"/>
          </p:nvPr>
        </p:nvSpPr>
        <p:spPr>
          <a:xfrm>
            <a:off x="6084888" y="623728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5" name="Foliennummernplatzhalter 5"/>
          <p:cNvSpPr>
            <a:spLocks noGrp="1"/>
          </p:cNvSpPr>
          <p:nvPr>
            <p:ph type="sldNum" sz="quarter" idx="11"/>
          </p:nvPr>
        </p:nvSpPr>
        <p:spPr>
          <a:xfrm>
            <a:off x="179388" y="6367463"/>
            <a:ext cx="2627312" cy="457200"/>
          </a:xfrm>
          <a:prstGeom prst="rect">
            <a:avLst/>
          </a:prstGeom>
        </p:spPr>
        <p:txBody>
          <a:bodyPr/>
          <a:lstStyle>
            <a:lvl1pPr algn="ctr">
              <a:defRPr>
                <a:latin typeface="Calibri" panose="020F0502020204030204" pitchFamily="34" charset="0"/>
                <a:cs typeface="+mn-cs"/>
              </a:defRPr>
            </a:lvl1pPr>
          </a:lstStyle>
          <a:p>
            <a:pPr>
              <a:defRPr/>
            </a:pPr>
            <a:r>
              <a:rPr lang="de-DE" altLang="de-DE"/>
              <a:t>Konfirmandengabe 2014</a:t>
            </a:r>
            <a:endParaRPr lang="de-DE" altLang="de-DE" dirty="0"/>
          </a:p>
        </p:txBody>
      </p:sp>
    </p:spTree>
    <p:extLst>
      <p:ext uri="{BB962C8B-B14F-4D97-AF65-F5344CB8AC3E}">
        <p14:creationId xmlns:p14="http://schemas.microsoft.com/office/powerpoint/2010/main" val="104646751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6093296"/>
            <a:ext cx="2915816" cy="764704"/>
          </a:xfrm>
        </p:spPr>
        <p:txBody>
          <a:bodyPr vert="eaVert"/>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Fußzeilenplatzhalter 4"/>
          <p:cNvSpPr>
            <a:spLocks noGrp="1"/>
          </p:cNvSpPr>
          <p:nvPr>
            <p:ph type="ftr" sz="quarter" idx="10"/>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Tree>
    <p:extLst>
      <p:ext uri="{BB962C8B-B14F-4D97-AF65-F5344CB8AC3E}">
        <p14:creationId xmlns:p14="http://schemas.microsoft.com/office/powerpoint/2010/main" val="75795017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r>
              <a:rPr lang="de-DE" altLang="de-DE"/>
              <a:t>Konfirmandengabe 2014</a:t>
            </a:r>
          </a:p>
        </p:txBody>
      </p:sp>
      <p:sp>
        <p:nvSpPr>
          <p:cNvPr id="5" name="Fußzeilenplatzhalter 4"/>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91751ADD-88C7-4C60-B60B-BAA7A8FFB41A}" type="slidenum">
              <a:rPr lang="de-DE" altLang="de-DE"/>
              <a:pPr>
                <a:defRPr/>
              </a:pPr>
              <a:t>‹Nr.›</a:t>
            </a:fld>
            <a:endParaRPr lang="de-DE" altLang="de-DE"/>
          </a:p>
        </p:txBody>
      </p:sp>
    </p:spTree>
    <p:extLst>
      <p:ext uri="{BB962C8B-B14F-4D97-AF65-F5344CB8AC3E}">
        <p14:creationId xmlns:p14="http://schemas.microsoft.com/office/powerpoint/2010/main" val="368632916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r>
              <a:rPr lang="de-DE" altLang="de-DE"/>
              <a:t>Konfirmandengabe 2014</a:t>
            </a:r>
          </a:p>
        </p:txBody>
      </p:sp>
      <p:sp>
        <p:nvSpPr>
          <p:cNvPr id="5" name="Fußzeilenplatzhalter 4"/>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6" name="Foliennummernplatzhalter 5"/>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338EA1B6-75F8-42CC-9A1B-10B0038E31EF}" type="slidenum">
              <a:rPr lang="de-DE" altLang="de-DE"/>
              <a:pPr>
                <a:defRPr/>
              </a:pPr>
              <a:t>‹Nr.›</a:t>
            </a:fld>
            <a:endParaRPr lang="de-DE" altLang="de-DE"/>
          </a:p>
        </p:txBody>
      </p:sp>
    </p:spTree>
    <p:extLst>
      <p:ext uri="{BB962C8B-B14F-4D97-AF65-F5344CB8AC3E}">
        <p14:creationId xmlns:p14="http://schemas.microsoft.com/office/powerpoint/2010/main" val="21979234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pPr>
              <a:defRPr/>
            </a:pPr>
            <a:r>
              <a:rPr lang="de-DE" altLang="de-DE"/>
              <a:t>Konfirmandengabe 2014</a:t>
            </a:r>
          </a:p>
        </p:txBody>
      </p:sp>
      <p:sp>
        <p:nvSpPr>
          <p:cNvPr id="6" name="Fußzeilenplatzhalter 5"/>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7" name="Foliennummernplatzhalter 6"/>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47CBD8C4-5A12-4494-859F-BC9E049C1724}" type="slidenum">
              <a:rPr lang="de-DE" altLang="de-DE"/>
              <a:pPr>
                <a:defRPr/>
              </a:pPr>
              <a:t>‹Nr.›</a:t>
            </a:fld>
            <a:endParaRPr lang="de-DE" altLang="de-DE"/>
          </a:p>
        </p:txBody>
      </p:sp>
    </p:spTree>
    <p:extLst>
      <p:ext uri="{BB962C8B-B14F-4D97-AF65-F5344CB8AC3E}">
        <p14:creationId xmlns:p14="http://schemas.microsoft.com/office/powerpoint/2010/main" val="31076587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ußzeilenplatzhalter 7"/>
          <p:cNvSpPr>
            <a:spLocks noGrp="1"/>
          </p:cNvSpPr>
          <p:nvPr>
            <p:ph type="ftr" sz="quarter" idx="10"/>
          </p:nvPr>
        </p:nvSpPr>
        <p:spPr>
          <a:xfrm>
            <a:off x="468313" y="6237288"/>
            <a:ext cx="2663825" cy="457200"/>
          </a:xfrm>
          <a:prstGeom prst="rect">
            <a:avLst/>
          </a:prstGeom>
        </p:spPr>
        <p:txBody>
          <a:bodyPr/>
          <a:lstStyle>
            <a:lvl1pPr>
              <a:defRPr sz="1600">
                <a:solidFill>
                  <a:srgbClr val="FFFFCC"/>
                </a:solidFill>
                <a:latin typeface="Calibri" panose="020F0502020204030204" pitchFamily="34" charset="0"/>
                <a:cs typeface="+mn-cs"/>
              </a:defRPr>
            </a:lvl1pPr>
          </a:lstStyle>
          <a:p>
            <a:pPr>
              <a:defRPr/>
            </a:pPr>
            <a:endParaRPr lang="de-DE" altLang="de-DE"/>
          </a:p>
        </p:txBody>
      </p:sp>
    </p:spTree>
    <p:extLst>
      <p:ext uri="{BB962C8B-B14F-4D97-AF65-F5344CB8AC3E}">
        <p14:creationId xmlns:p14="http://schemas.microsoft.com/office/powerpoint/2010/main" val="268936993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250825" y="6092825"/>
            <a:ext cx="2230438" cy="457200"/>
          </a:xfrm>
        </p:spPr>
        <p:txBody>
          <a:bodyPr/>
          <a:lstStyle>
            <a:lvl1pPr>
              <a:defRPr/>
            </a:lvl1pPr>
          </a:lstStyle>
          <a:p>
            <a:pPr>
              <a:defRPr/>
            </a:pPr>
            <a:r>
              <a:rPr lang="de-DE" altLang="de-DE"/>
              <a:t>Konfirmandengabe 2015</a:t>
            </a:r>
          </a:p>
        </p:txBody>
      </p:sp>
    </p:spTree>
    <p:extLst>
      <p:ext uri="{BB962C8B-B14F-4D97-AF65-F5344CB8AC3E}">
        <p14:creationId xmlns:p14="http://schemas.microsoft.com/office/powerpoint/2010/main" val="322622814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pPr>
              <a:defRPr/>
            </a:pPr>
            <a:r>
              <a:rPr lang="de-DE" altLang="de-DE"/>
              <a:t>Konfirmandengabe 2016</a:t>
            </a:r>
          </a:p>
          <a:p>
            <a:pPr>
              <a:defRPr/>
            </a:pPr>
            <a:endParaRPr lang="de-DE" altLang="de-DE"/>
          </a:p>
        </p:txBody>
      </p:sp>
      <p:sp>
        <p:nvSpPr>
          <p:cNvPr id="3" name="Fußzeilenplatzhalter 2"/>
          <p:cNvSpPr>
            <a:spLocks noGrp="1"/>
          </p:cNvSpPr>
          <p:nvPr>
            <p:ph type="ftr" sz="quarter" idx="11"/>
          </p:nvPr>
        </p:nvSpPr>
        <p:spPr>
          <a:xfrm>
            <a:off x="5651500" y="623728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DA35E123-B681-4B4F-BF80-86C3C2A9C571}" type="slidenum">
              <a:rPr lang="de-DE" altLang="de-DE"/>
              <a:pPr>
                <a:defRPr/>
              </a:pPr>
              <a:t>‹Nr.›</a:t>
            </a:fld>
            <a:endParaRPr lang="de-DE" altLang="de-DE" dirty="0"/>
          </a:p>
        </p:txBody>
      </p:sp>
    </p:spTree>
    <p:extLst>
      <p:ext uri="{BB962C8B-B14F-4D97-AF65-F5344CB8AC3E}">
        <p14:creationId xmlns:p14="http://schemas.microsoft.com/office/powerpoint/2010/main" val="66231687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pPr>
              <a:defRPr/>
            </a:pPr>
            <a:r>
              <a:rPr lang="de-DE" altLang="de-DE"/>
              <a:t>Konfirmandengabe 2014</a:t>
            </a:r>
          </a:p>
        </p:txBody>
      </p:sp>
      <p:sp>
        <p:nvSpPr>
          <p:cNvPr id="6" name="Fußzeilenplatzhalter 5"/>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7" name="Foliennummernplatzhalter 6"/>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F6286082-A54E-4F7C-93CC-311465C0F09D}" type="slidenum">
              <a:rPr lang="de-DE" altLang="de-DE"/>
              <a:pPr>
                <a:defRPr/>
              </a:pPr>
              <a:t>‹Nr.›</a:t>
            </a:fld>
            <a:endParaRPr lang="de-DE" altLang="de-DE"/>
          </a:p>
        </p:txBody>
      </p:sp>
    </p:spTree>
    <p:extLst>
      <p:ext uri="{BB962C8B-B14F-4D97-AF65-F5344CB8AC3E}">
        <p14:creationId xmlns:p14="http://schemas.microsoft.com/office/powerpoint/2010/main" val="305694781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pPr>
              <a:defRPr/>
            </a:pPr>
            <a:r>
              <a:rPr lang="de-DE" altLang="de-DE"/>
              <a:t>Konfirmandengabe 2014</a:t>
            </a:r>
          </a:p>
        </p:txBody>
      </p:sp>
      <p:sp>
        <p:nvSpPr>
          <p:cNvPr id="6" name="Fußzeilenplatzhalter 5"/>
          <p:cNvSpPr>
            <a:spLocks noGrp="1"/>
          </p:cNvSpPr>
          <p:nvPr>
            <p:ph type="ftr" sz="quarter" idx="11"/>
          </p:nvPr>
        </p:nvSpPr>
        <p:spPr>
          <a:xfrm>
            <a:off x="5727700" y="6243638"/>
            <a:ext cx="2895600" cy="457200"/>
          </a:xfrm>
          <a:prstGeom prst="rect">
            <a:avLst/>
          </a:prstGeom>
        </p:spPr>
        <p:txBody>
          <a:bodyPr/>
          <a:lstStyle>
            <a:lvl1pPr>
              <a:defRPr>
                <a:latin typeface="Times New Roman" pitchFamily="18" charset="0"/>
                <a:cs typeface="+mn-cs"/>
              </a:defRPr>
            </a:lvl1pPr>
          </a:lstStyle>
          <a:p>
            <a:pPr>
              <a:defRPr/>
            </a:pPr>
            <a:endParaRPr lang="de-DE" altLang="de-DE"/>
          </a:p>
        </p:txBody>
      </p:sp>
      <p:sp>
        <p:nvSpPr>
          <p:cNvPr id="7" name="Foliennummernplatzhalter 6"/>
          <p:cNvSpPr>
            <a:spLocks noGrp="1"/>
          </p:cNvSpPr>
          <p:nvPr>
            <p:ph type="sldNum" sz="quarter" idx="12"/>
          </p:nvPr>
        </p:nvSpPr>
        <p:spPr>
          <a:xfrm>
            <a:off x="6553200" y="6248400"/>
            <a:ext cx="1905000" cy="457200"/>
          </a:xfrm>
          <a:prstGeom prst="rect">
            <a:avLst/>
          </a:prstGeom>
        </p:spPr>
        <p:txBody>
          <a:bodyPr/>
          <a:lstStyle>
            <a:lvl1pPr>
              <a:defRPr>
                <a:latin typeface="Times New Roman" pitchFamily="18" charset="0"/>
                <a:cs typeface="+mn-cs"/>
              </a:defRPr>
            </a:lvl1pPr>
          </a:lstStyle>
          <a:p>
            <a:pPr>
              <a:defRPr/>
            </a:pPr>
            <a:fld id="{3AA81F31-73E9-4C27-A147-969AA8A167D8}" type="slidenum">
              <a:rPr lang="de-DE" altLang="de-DE"/>
              <a:pPr>
                <a:defRPr/>
              </a:pPr>
              <a:t>‹Nr.›</a:t>
            </a:fld>
            <a:endParaRPr lang="de-DE" altLang="de-DE"/>
          </a:p>
        </p:txBody>
      </p:sp>
    </p:spTree>
    <p:extLst>
      <p:ext uri="{BB962C8B-B14F-4D97-AF65-F5344CB8AC3E}">
        <p14:creationId xmlns:p14="http://schemas.microsoft.com/office/powerpoint/2010/main" val="289086064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Gemeinschaft und Sicherheit für JugKlicken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p:txBody>
      </p:sp>
      <p:sp>
        <p:nvSpPr>
          <p:cNvPr id="1028" name="Rectangle 4"/>
          <p:cNvSpPr>
            <a:spLocks noGrp="1" noChangeArrowheads="1"/>
          </p:cNvSpPr>
          <p:nvPr>
            <p:ph type="dt" sz="half" idx="2"/>
          </p:nvPr>
        </p:nvSpPr>
        <p:spPr bwMode="auto">
          <a:xfrm>
            <a:off x="323850" y="6275388"/>
            <a:ext cx="2230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CC"/>
                </a:solidFill>
                <a:latin typeface="Calibri" panose="020F0502020204030204" pitchFamily="34" charset="0"/>
                <a:cs typeface="+mn-cs"/>
              </a:defRPr>
            </a:lvl1pPr>
          </a:lstStyle>
          <a:p>
            <a:pPr>
              <a:defRPr/>
            </a:pPr>
            <a:r>
              <a:rPr lang="de-DE" altLang="de-DE"/>
              <a:t>Konfirmandengabe 2016</a:t>
            </a:r>
          </a:p>
          <a:p>
            <a:pPr>
              <a:defRPr/>
            </a:pPr>
            <a:endParaRPr lang="de-DE" altLang="de-DE"/>
          </a:p>
        </p:txBody>
      </p:sp>
      <p:pic>
        <p:nvPicPr>
          <p:cNvPr id="1029" name="Picture 7" descr="C:\Dokumente und Einstellungen\Gerhard Lachner_2\Eigene Dateien\Eigene Bilder\Grafik MLV\MLV_logo_farbe fet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5213" y="6021388"/>
            <a:ext cx="27479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ransition spd="med">
    <p:fade/>
  </p:transition>
  <p:timing>
    <p:tnLst>
      <p:par>
        <p:cTn id="1" dur="indefinite" restart="never" nodeType="tmRoot"/>
      </p:par>
    </p:tnLst>
  </p:timing>
  <p:hf sldNum="0" hdr="0" ftr="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36.jpeg"/><Relationship Id="rId3" Type="http://schemas.openxmlformats.org/officeDocument/2006/relationships/image" Target="../media/image30.jpeg"/><Relationship Id="rId7" Type="http://schemas.openxmlformats.org/officeDocument/2006/relationships/image" Target="../media/image33.jpeg"/><Relationship Id="rId12" Type="http://schemas.microsoft.com/office/2007/relationships/hdphoto" Target="../media/hdphoto23.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5.jpeg"/><Relationship Id="rId5" Type="http://schemas.microsoft.com/office/2007/relationships/hdphoto" Target="../media/hdphoto20.wdp"/><Relationship Id="rId10" Type="http://schemas.microsoft.com/office/2007/relationships/hdphoto" Target="../media/hdphoto22.wdp"/><Relationship Id="rId4" Type="http://schemas.openxmlformats.org/officeDocument/2006/relationships/image" Target="../media/image31.jpeg"/><Relationship Id="rId9" Type="http://schemas.openxmlformats.org/officeDocument/2006/relationships/image" Target="../media/image34.jpeg"/><Relationship Id="rId14" Type="http://schemas.microsoft.com/office/2007/relationships/hdphoto" Target="../media/hdphoto24.wdp"/></Relationships>
</file>

<file path=ppt/slides/_rels/slide12.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39.jpeg"/><Relationship Id="rId12" Type="http://schemas.microsoft.com/office/2007/relationships/hdphoto" Target="../media/hdphoto29.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6.wdp"/><Relationship Id="rId11" Type="http://schemas.openxmlformats.org/officeDocument/2006/relationships/image" Target="../media/image41.jpeg"/><Relationship Id="rId5" Type="http://schemas.openxmlformats.org/officeDocument/2006/relationships/image" Target="../media/image38.pn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40.jpeg"/><Relationship Id="rId14" Type="http://schemas.microsoft.com/office/2007/relationships/hdphoto" Target="../media/hdphoto30.wdp"/></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microsoft.com/office/2007/relationships/hdphoto" Target="../media/hdphoto3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31.wdp"/><Relationship Id="rId9" Type="http://schemas.microsoft.com/office/2007/relationships/hdphoto" Target="../media/hdphoto33.wdp"/></Relationships>
</file>

<file path=ppt/slides/_rels/slide14.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5.wdp"/><Relationship Id="rId5" Type="http://schemas.openxmlformats.org/officeDocument/2006/relationships/image" Target="../media/image48.jpeg"/><Relationship Id="rId4" Type="http://schemas.microsoft.com/office/2007/relationships/hdphoto" Target="../media/hdphoto34.wdp"/></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37.wdp"/></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jpeg"/><Relationship Id="rId4" Type="http://schemas.microsoft.com/office/2007/relationships/hdphoto" Target="../media/hdphoto38.wdp"/></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9.wdp"/></Relationships>
</file>

<file path=ppt/slides/_rels/slide19.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microsoft.com/office/2007/relationships/hdphoto" Target="../media/hdphoto40.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42.wdp"/></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3.jpeg"/><Relationship Id="rId4" Type="http://schemas.microsoft.com/office/2007/relationships/hdphoto" Target="../media/hdphoto43.wdp"/></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45.wdp"/><Relationship Id="rId5" Type="http://schemas.openxmlformats.org/officeDocument/2006/relationships/image" Target="../media/image68.jpeg"/><Relationship Id="rId4" Type="http://schemas.microsoft.com/office/2007/relationships/hdphoto" Target="../media/hdphoto44.wdp"/></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jpeg"/><Relationship Id="rId4" Type="http://schemas.microsoft.com/office/2007/relationships/hdphoto" Target="../media/hdphoto46.wdp"/></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47.wdp"/></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49.wdp"/><Relationship Id="rId5" Type="http://schemas.openxmlformats.org/officeDocument/2006/relationships/image" Target="../media/image72.jpeg"/><Relationship Id="rId4" Type="http://schemas.microsoft.com/office/2007/relationships/hdphoto" Target="../media/hdphoto48.wdp"/></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50.wdp"/></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4.wdp"/><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2.jpe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9.jpe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26.jpeg"/><Relationship Id="rId4" Type="http://schemas.microsoft.com/office/2007/relationships/hdphoto" Target="../media/hdphoto17.wdp"/><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Lachner\Documents\AGDD ORDNER\AA MLV\KONFIRMANDENGABE\Konfirmandengabe 2018, Ukraine\Folder, Gestaltung und Erstverschickung\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150000"/>
                    </a14:imgEffect>
                  </a14:imgLayer>
                </a14:imgProps>
              </a:ext>
              <a:ext uri="{28A0092B-C50C-407E-A947-70E740481C1C}">
                <a14:useLocalDpi xmlns:a14="http://schemas.microsoft.com/office/drawing/2010/main" val="0"/>
              </a:ext>
            </a:extLst>
          </a:blip>
          <a:srcRect l="4166" t="4160" r="22708" b="812"/>
          <a:stretch/>
        </p:blipFill>
        <p:spPr bwMode="auto">
          <a:xfrm>
            <a:off x="467544" y="1782752"/>
            <a:ext cx="5688632" cy="4905298"/>
          </a:xfrm>
          <a:prstGeom prst="rect">
            <a:avLst/>
          </a:prstGeom>
          <a:noFill/>
          <a:extLst>
            <a:ext uri="{909E8E84-426E-40DD-AFC4-6F175D3DCCD1}">
              <a14:hiddenFill xmlns:a14="http://schemas.microsoft.com/office/drawing/2010/main">
                <a:solidFill>
                  <a:srgbClr val="FFFFFF"/>
                </a:solidFill>
              </a14:hiddenFill>
            </a:ext>
          </a:extLst>
        </p:spPr>
      </p:pic>
      <p:sp>
        <p:nvSpPr>
          <p:cNvPr id="13314" name="Titel 5"/>
          <p:cNvSpPr>
            <a:spLocks noGrp="1"/>
          </p:cNvSpPr>
          <p:nvPr>
            <p:ph type="title"/>
          </p:nvPr>
        </p:nvSpPr>
        <p:spPr>
          <a:xfrm>
            <a:off x="-17463" y="1588"/>
            <a:ext cx="9144001" cy="2706687"/>
          </a:xfrm>
        </p:spPr>
        <p:txBody>
          <a:bodyPr/>
          <a:lstStyle/>
          <a:p>
            <a:pPr>
              <a:lnSpc>
                <a:spcPct val="150000"/>
              </a:lnSpc>
              <a:spcAft>
                <a:spcPts val="1200"/>
              </a:spcAft>
            </a:pPr>
            <a:r>
              <a:rPr lang="de-DE" altLang="de-DE" sz="2400" dirty="0" smtClean="0">
                <a:solidFill>
                  <a:srgbClr val="FFFFCC"/>
                </a:solidFill>
              </a:rPr>
              <a:t>MLV  Konfirmandengabe  2018</a:t>
            </a:r>
            <a:br>
              <a:rPr lang="de-DE" altLang="de-DE" sz="2400" dirty="0" smtClean="0">
                <a:solidFill>
                  <a:srgbClr val="FFFFCC"/>
                </a:solidFill>
              </a:rPr>
            </a:br>
            <a:r>
              <a:rPr lang="de-DE" altLang="de-DE" sz="2400" dirty="0" smtClean="0">
                <a:solidFill>
                  <a:srgbClr val="FFFFCC"/>
                </a:solidFill>
              </a:rPr>
              <a:t>„</a:t>
            </a:r>
            <a:r>
              <a:rPr lang="de-DE" altLang="de-DE" sz="3600" dirty="0" smtClean="0">
                <a:solidFill>
                  <a:srgbClr val="FFFFCC"/>
                </a:solidFill>
              </a:rPr>
              <a:t>Unter Gottes Schirm…“  </a:t>
            </a:r>
            <a:r>
              <a:rPr lang="de-DE" altLang="de-DE" sz="2200" dirty="0" smtClean="0">
                <a:solidFill>
                  <a:srgbClr val="FFFFCC"/>
                </a:solidFill>
              </a:rPr>
              <a:t>(Psalm 91)</a:t>
            </a:r>
            <a:br>
              <a:rPr lang="de-DE" altLang="de-DE" sz="2200" dirty="0" smtClean="0">
                <a:solidFill>
                  <a:srgbClr val="FFFFCC"/>
                </a:solidFill>
              </a:rPr>
            </a:br>
            <a:endParaRPr lang="de-DE" altLang="de-DE" sz="3600" dirty="0" smtClean="0">
              <a:solidFill>
                <a:srgbClr val="FFFFCC"/>
              </a:solidFill>
            </a:endParaRPr>
          </a:p>
        </p:txBody>
      </p:sp>
      <p:pic>
        <p:nvPicPr>
          <p:cNvPr id="13315" name="Picture 6" descr="MLV_logo_farbe fe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4995690" y="5811838"/>
            <a:ext cx="3799088" cy="71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6660232" y="2636912"/>
            <a:ext cx="1903085" cy="2308324"/>
          </a:xfrm>
          <a:prstGeom prst="rect">
            <a:avLst/>
          </a:prstGeom>
        </p:spPr>
        <p:txBody>
          <a:bodyPr wrap="none">
            <a:spAutoFit/>
          </a:bodyPr>
          <a:lstStyle/>
          <a:p>
            <a:pPr algn="ctr"/>
            <a:r>
              <a:rPr lang="de-DE" altLang="de-DE" sz="3600" dirty="0">
                <a:solidFill>
                  <a:srgbClr val="FFFFCC"/>
                </a:solidFill>
                <a:latin typeface="+mn-lt"/>
              </a:rPr>
              <a:t>Hilfe für </a:t>
            </a:r>
            <a:endParaRPr lang="de-DE" altLang="de-DE" sz="3600" dirty="0" smtClean="0">
              <a:solidFill>
                <a:srgbClr val="FFFFCC"/>
              </a:solidFill>
              <a:latin typeface="+mn-lt"/>
            </a:endParaRPr>
          </a:p>
          <a:p>
            <a:pPr algn="ctr"/>
            <a:r>
              <a:rPr lang="de-DE" altLang="de-DE" sz="3600" dirty="0" smtClean="0">
                <a:solidFill>
                  <a:srgbClr val="FFFFCC"/>
                </a:solidFill>
                <a:latin typeface="+mn-lt"/>
              </a:rPr>
              <a:t>Kinder </a:t>
            </a:r>
          </a:p>
          <a:p>
            <a:pPr algn="ctr"/>
            <a:r>
              <a:rPr lang="de-DE" altLang="de-DE" sz="3600" dirty="0" smtClean="0">
                <a:solidFill>
                  <a:srgbClr val="FFFFCC"/>
                </a:solidFill>
                <a:latin typeface="+mn-lt"/>
              </a:rPr>
              <a:t>in </a:t>
            </a:r>
            <a:r>
              <a:rPr lang="de-DE" altLang="de-DE" sz="3600" dirty="0">
                <a:solidFill>
                  <a:srgbClr val="FFFFCC"/>
                </a:solidFill>
                <a:latin typeface="+mn-lt"/>
              </a:rPr>
              <a:t>der </a:t>
            </a:r>
            <a:endParaRPr lang="de-DE" altLang="de-DE" sz="3600" dirty="0" smtClean="0">
              <a:solidFill>
                <a:srgbClr val="FFFFCC"/>
              </a:solidFill>
              <a:latin typeface="+mn-lt"/>
            </a:endParaRPr>
          </a:p>
          <a:p>
            <a:pPr algn="ctr"/>
            <a:r>
              <a:rPr lang="de-DE" altLang="de-DE" sz="3600" dirty="0" smtClean="0">
                <a:solidFill>
                  <a:srgbClr val="FFFFCC"/>
                </a:solidFill>
                <a:latin typeface="+mn-lt"/>
              </a:rPr>
              <a:t>Ukraine</a:t>
            </a:r>
            <a:endParaRPr lang="de-DE"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323850" y="6233790"/>
            <a:ext cx="2735982" cy="498798"/>
          </a:xfrm>
        </p:spPr>
        <p:txBody>
          <a:bodyPr/>
          <a:lstStyle/>
          <a:p>
            <a:pPr>
              <a:defRPr/>
            </a:pPr>
            <a:r>
              <a:rPr lang="de-DE" altLang="de-DE" dirty="0" smtClean="0"/>
              <a:t>MLV Konfirmandengabe 2018</a:t>
            </a:r>
          </a:p>
          <a:p>
            <a:pPr>
              <a:defRPr/>
            </a:pPr>
            <a:endParaRPr lang="de-DE" altLang="de-DE" dirty="0"/>
          </a:p>
        </p:txBody>
      </p:sp>
      <p:sp>
        <p:nvSpPr>
          <p:cNvPr id="3" name="Rectangle 2"/>
          <p:cNvSpPr txBox="1">
            <a:spLocks noChangeArrowheads="1"/>
          </p:cNvSpPr>
          <p:nvPr/>
        </p:nvSpPr>
        <p:spPr>
          <a:xfrm>
            <a:off x="372" y="292100"/>
            <a:ext cx="6803876"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3074" name="Picture 2" descr="Bildergebnis für Tschernoby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10" y="1700808"/>
            <a:ext cx="8062479" cy="4532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rot="459150">
            <a:off x="6729718" y="675553"/>
            <a:ext cx="1800200" cy="707886"/>
          </a:xfrm>
          <a:prstGeom prst="rect">
            <a:avLst/>
          </a:prstGeom>
          <a:solidFill>
            <a:srgbClr val="FFFFCC"/>
          </a:solidFill>
          <a:ln>
            <a:solidFill>
              <a:schemeClr val="tx1"/>
            </a:solidFill>
          </a:ln>
        </p:spPr>
        <p:txBody>
          <a:bodyPr wrap="square" rtlCol="0">
            <a:spAutoFit/>
          </a:bodyPr>
          <a:lstStyle/>
          <a:p>
            <a:pPr algn="ctr"/>
            <a:r>
              <a:rPr lang="de-DE" sz="4000" dirty="0" smtClean="0">
                <a:solidFill>
                  <a:srgbClr val="C00000"/>
                </a:solidFill>
                <a:latin typeface="+mn-lt"/>
              </a:rPr>
              <a:t>1986</a:t>
            </a:r>
            <a:endParaRPr lang="de-DE" sz="4000" dirty="0">
              <a:solidFill>
                <a:srgbClr val="C00000"/>
              </a:solidFill>
              <a:latin typeface="+mn-lt"/>
            </a:endParaRPr>
          </a:p>
        </p:txBody>
      </p:sp>
    </p:spTree>
    <p:extLst>
      <p:ext uri="{BB962C8B-B14F-4D97-AF65-F5344CB8AC3E}">
        <p14:creationId xmlns:p14="http://schemas.microsoft.com/office/powerpoint/2010/main" val="34486966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4100" name="Picture 4" descr="C:\Users\Lachner\Documents\Pictures\MLV\Ukraine\Bilder Ukraine Hagemann 2005\4Schlangendorf1\k-UkraineSchlangendorf -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2" t="8609" r="31070" b="28567"/>
          <a:stretch/>
        </p:blipFill>
        <p:spPr bwMode="auto">
          <a:xfrm>
            <a:off x="0" y="1053580"/>
            <a:ext cx="2857500" cy="294049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Lachner\Documents\Pictures\MLV\Ukraine\Bilder Ukraine Hagemann 2005\7Peterstal\k-UkrainePeterstal -4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7000"/>
                    </a14:imgEffect>
                  </a14:imgLayer>
                </a14:imgProps>
              </a:ext>
              <a:ext uri="{28A0092B-C50C-407E-A947-70E740481C1C}">
                <a14:useLocalDpi xmlns:a14="http://schemas.microsoft.com/office/drawing/2010/main" val="0"/>
              </a:ext>
            </a:extLst>
          </a:blip>
          <a:srcRect l="56732" t="15750" r="10256" b="23199"/>
          <a:stretch/>
        </p:blipFill>
        <p:spPr bwMode="auto">
          <a:xfrm>
            <a:off x="0" y="4025279"/>
            <a:ext cx="230626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Lachner\Documents\Pictures\Fastenaktion\2015 Regensburg, St. Johannes\IMG_5524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6444"/>
          <a:stretch/>
        </p:blipFill>
        <p:spPr bwMode="auto">
          <a:xfrm flipH="1">
            <a:off x="6728028" y="1053580"/>
            <a:ext cx="2415972" cy="295451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Lachner\Documents\Pictures\MLV\MLV Projekte Bilder\Ukraine Borisuk\2013 Sommerlager\IMG_2749.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l="9479" t="167" r="11146" b="9931"/>
          <a:stretch/>
        </p:blipFill>
        <p:spPr bwMode="auto">
          <a:xfrm>
            <a:off x="2857500" y="1053580"/>
            <a:ext cx="3870528" cy="29404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innytsia Region photo ukraine"/>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55097" y="4008090"/>
            <a:ext cx="1916459" cy="28746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nnytsia Region photo ukraine"/>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1762" y="3991522"/>
            <a:ext cx="1992238" cy="29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Ähnliches Foto"/>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l="33742" t="7440" r="29647" b="39634"/>
          <a:stretch/>
        </p:blipFill>
        <p:spPr bwMode="auto">
          <a:xfrm>
            <a:off x="2278371" y="3991522"/>
            <a:ext cx="2976726" cy="2866478"/>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ige Legende 1"/>
          <p:cNvSpPr/>
          <p:nvPr/>
        </p:nvSpPr>
        <p:spPr>
          <a:xfrm>
            <a:off x="4355976" y="3139058"/>
            <a:ext cx="2156028" cy="890413"/>
          </a:xfrm>
          <a:prstGeom prst="wedgeRectCallout">
            <a:avLst>
              <a:gd name="adj1" fmla="val -50267"/>
              <a:gd name="adj2" fmla="val 172014"/>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3600" dirty="0">
                <a:solidFill>
                  <a:schemeClr val="tx1"/>
                </a:solidFill>
              </a:rPr>
              <a:t>привіт</a:t>
            </a:r>
            <a:endParaRPr lang="de-DE" sz="36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AutoShape 8" descr="data:image/jpeg;base64,/9j/4AAQSkZJRgABAQAAAQABAAD/2wCEAAkGBhQSERUTExQWFBUWGR8aGBcYGBgXGBwbGBgZGhoYHBcbGyYfHBojGhwZHy8gJScpLCwsGh4xNTAqNSYrLCoBCQoKDgwOGg8PGiwkHyQsLCwsLCwpLCwsLCwsLCkpKSwsLCwsKSwsLCwsLCwsLCwsLCwsLCksLCwsLCwsKSwsLP/AABEIAMIBAwMBIgACEQEDEQH/xAAcAAACAgMBAQAAAAAAAAAAAAAEBQMGAAECBwj/xABDEAABAgQDBgMFBgQFAwUBAAABAhEAAyExBBJBBSJRYXGBBhORMkKhscEUI1Ji0fAHcuHxFTOCkqJDU8IWJHOy0hf/xAAZAQADAQEBAAAAAAAAAAAAAAABAgMABAX/xAAsEQACAgIBBAIAAwkAAAAAAAAAAQIRITESAxNBUSJhMkKRBCNxgaGxweHw/9oADAMBAAIRAxEAPwD1ZM+O0zngBGJTxHqP1iUTXsx7/pFyAdLncY6XidAICViQLs8bTtBLX7WgcQphSTx+ca87lAwxSeI7kR2MSOI9RGo1k+c6R1nUeEQJmOKF+hEYFRqBZtam4GOVTxqR6xiiI48tJgmIZmIP7aApjwcqWngI19nTwEEwsrzjAhXAwwUEJu3ekSFYGgjcjUL04dUEy8GRUiJ/MPBu8dZjw+Ma2E0CAGy1iNuJ+kSKV0jKQDHXkvqRHScLW8Rg1qI2pQTUlg4FS1SWA9S0YxMrBjWsC4qeiUnMpkpGp50gfbO35eHAzF1GyRduNaCKX4k8SoxKEgBW6om/EDQa/urwjlQaPQUcQByjPtYz5DMRnZ8r7zCrtcUMeZTtuYgy0hU3IgBLJFCyTT2daX5VjrAS0zFFYUaguSVO5LVU9il0s1iITuh4s9Lk4tKhmTMSpIpmSQRS9RSItpbc8tByDzFUCUgs5Oj/ALMedrxKpRUhLpArLCVqozkNUNXn0u0bw+KStCQssh2C1LUQCeRN3PDg8ZzCkWpPiqapGbyg4uynHoAfR4GR4oWwKkivBQDF7ZaqtV/2V6J4kpUmc+UUJanBydO3GEuLD6smjkDq+p51g20rDxWi0DxGVLZIBSxrmDhg9henCF6tsTmWobhcEApdwKWIBAcVLmpsIqeNQ1Lh9FF30JZtOl4DO0socZlVNXPKJvq5NxSLmnxLiQ+6hTciNW0V8IKleO1pDGQ6tWLAgOS1C1PrHnC/E88zAAorWaJIOpoNW7v+kYnas3Mc6sxNWcvatS394HdZuKPRlePwfdA5GvxcfKMjzT/FvyD96xkHvMWj0CR4hSQ/7+XxiVHiAggJFdGVqekTYTYmESC82SafiFOjzTEowGGT7E6Tm/nlhvUqjo7gOBPhtoTFZnlrGW5KS3O9Y4mbYSCA5Dh6CEeO2hJStKVT0TFElkykguQASDMUoIsXvw6R3MmoKBlJzuGBKVDeOpCix7cKmF7jG7aeh0nabiio0NoKILKFLwqwspRVlOQVTXKNSzMaOXAbUkNE0+elJUnMGLCkomtHspgQeIOtoHdwHtZGcjETFh0gnmEk/EQQRiMrjOzt+b/bdubQs2ftMpASMqQ7+0Ekuk8LWDtxu0TTNqrLZVC2kxFH4lj6N/UPqh7QSszwl3mCrVoX4M7/AAiOZiZ6UZypTEsHIclnsT8YVCcMtWBsTnTenJ36xNgiMu+sOxqSNHIFSLgAekbuM3biFK2xNTXOS3Ag6twbnGpHiKYsHeUG/KlvVo3OXLSCUzQpuBSv3lAUSq7AHp6wFPxaCoKSosAN0peuqqq+Ebm/JlGL0F7Txq5kog1ZmIDajhA2zkqSsFvwkPwd42rGS3962hymyx+Jn3oBxPiZ1bomZnIy61JN30gcw8Ui0/40q2X5xtG3H0HrCZUgqG8pRe7qUfiTHEvD5QQCph+Y9Tc3f6wym/IjghxO8TJQzi/B46HihDBTpbrflpFYVIQlwCCRdyCLVcl6OTdvZjEbRSmyU0qzvytWM+pRu2FeJNqLxCWH3csV1OYt+IU6dRA0zbU2dLSjNnSgpqAcxyBsxLe1xrrCrbONVMQpkEnkB0pR+0AeHMWUKUlbhTOxf9ReJOedjKKLhOQMSsKJExRTTM6QwBLU0vz5wPisACA6EoIY5hzejkdPSBsNtESrAltSXawoG58YMVtFaalWRKW9nMCauwALAsm5pCp35KpUJcZs52IWhQUWLuGApmzeybUrwEQ4TZh/6eZOV6gu5Ch0PA/0ibHSgmQVpdRNH1bW1LC/Uwd4KkpXKmeYPaIDPmBS7h2JS4IBBoQ/WNYrWSBcpYSTl3wrdUoUA5qNQS9m1EGT8GrJWr1ISCSkniAN0tDvFYBBlFCQCyd1BUySQaAmpAtUVoOAhbLweIqZeVOa6UqJIOY2YAM1rQHkNYFnkrUgImTUkJJOVaWBtQln01LDhqF+0NoByEqYV3Q1acAwduOkMMTsWfXNR3JL93c21rAh2JyahLgpfe4HJesI3IPFvRXcUlRqHchnd667oerMO8DrUAyC6lgA5Sl3IDtSptxfvDc7I+8y51EpejCnAGoUeLWreBJ3huYTmE+4pQOzV3s2jGFVeWLwYrwWOVUKCQBxoQx0Tct27xEnaiCbBIS7O6iXbiWB1Jjvaexzh051TDlWwISKqNS4JsKfGEyAkKcDMmtCxNaVbWKqKeRWmtkmIxyiokBTaPUt1aMiRG01AMAw5PGof+Qpbk7IyFUpKZrHM6wpTKZOp/MAG5kRqRsJLJmhM1SwpylWYqdJKwSSnecjTiHi3SMLLUKZS+pIA/3ZqRxPkSUlhVtQotX+YgtTg1IVdTFlOBVfsyU5XSsH2t5gUuAkBiKlk/DvDHDYxSFhKAp1PvjSl3SoM4cesR47BKUs5jLKWqkKlsWO7vKLC5t0rWJ9m4FSSSsoVmqQlalaMNL83MSU5XkCTOJO1VFy0x0uapruKTUHNd1AjobQw2LtLzPMJUtGUjNn3S5/1fPjBMuTLAcme+jUHXM1TybvAycZlUpkrU7M5A62sO2kVloeKdhWJAykiaEuAy6KD5v0p3iWWhNxMzDQ1jJBMxO6kuLpBfVjUCMGHW9UkcXNBXiwbSJq0UeSNcmXqopBNakbzga6u0D47D5kq8sqUoFOZIzKICrOGo7fAw3wEoFQzgs9BWtCebWjfiuZJQhUiVeZRSt1QysQRahfmP1dSdWybSuir4LxevBmYjy1Elic2UGgOiw/HSG6/EM2YxVKfhSWo1YmnlUpw4RWEbIKnyhwOKQW1idWFQFZRKSoks7AAF6ByNa0gS6iWw8aLDj8WtQAIYKIYjKkEVJdQlAgDXV2FIEwykHEIS4zVVu8km5YOwfg78oU/Z5T5UpqFVAYFgHIcgBunpBU5IQpJrugsz6jKRdwR/4mwpEn142IyyY/FiWKVIYsKmpNBQsSzcnHF4zEYsJALHeokNU1Ap8P28VobV81G8oEoH+YwJ3XIBeqQHy5tTVrMDPxFAlayZmVIJfKlL1ACTRgALNB7uRSXaWNWuY2lWswqA9rVGlYCSogPnoTcAsXv7un0jc0FKs49oBgQU96uxiESCUqASDvOw55n/Yh7TMdy8ST7YbLR3qKPQ/pwgoLSlOZyWAqTWoL3PDRuPGFuIw5QySkpUBvB6jW2mnpEX2YLl0oUl6rygt14j5RuJhnJxi0lJBBTd3Z7+6at9eUOsNNXOUpSDQAAApWTVJ1zaFy/M10Fe+xryZzmCEgENlWWNauQRcNQXGkXvwsqWhCyBmDAAqSkrBNN4pUWFi3J24uoqKsaOwWRtKSnMlXmUbMWljNmSovRRBtfdagNjAkzbZQSJIagDDe9ntS4JprzgHbGOQE5Uj2VB0glSjmsWO65B91xVno8QIwhylzqSxGXo5NTpX5gtCTk0DI9w+NmTpyUhYDkJOYgJFRvUFQ5e9oYztg5jMQZalKQcoUkhSMykpXqXZlJtzivbFmCVPRMYulRU2W+6SAbOOFdeLw1XOEzElagqWErWopDJCnSEhKhR2yj2WYqVpGhP2bapnWzkynBE1JFmspjd05/ar8IsMzY8hSW85ABZ3oSAQWqpqtwiv7HwyFgAFKVN7QTlUS1TmTUnnzPGAts+IPLXkRNWo6MuZVhYJP14Q7kqtja0ze05aJOMJTRgw1C9CQ2txpYQmxySS6vZzBRNt0O4bmWHcxuftVSlhU1SHUEgCYpQyjWuazkVPA6VjnF7ImKnrAmSXSgFxMQQoqVRIKlVIyl+HcPzNc3g1/YTteWnFSSkIcJSSkl3zBJZy1A7dqRX8fsvDCXmQsJJCWGZJKbEuh8wo/tcq8LDKRkKgQolmSUqYEOwDCj8oZS/BgmpLSnBuQnKah2LVo5ikG1hjLPk84xEyUFEAFQBYKCkh2o7ZaPdoyPVZuwVIUUpyhIJAZElIZ6HL5dHv3jIpzfo3BewX7PYqDqDVSiWg0AFSKlxfmYQeIMLmmpoVburE+1pp2j0zFDDyEhc3y5Y0VM3if5Ulsx6CKdt7+KUmUQjDqTLe6wkKWK/hQ6Uj1hE2H4lVxWyCgOuUpAP4gUveocORAszDoZqCr25EN8oYS9typy1HzgpZLqKicx4lzf4xJiMoqSGcOex07xk/ZRpeBZL2fXjQ6vodG7xiMJRnr0/T5Q2wWFMwtL3jplqz3J4DmYZ4fwpOXolNQHUoNYF6PRtRGt0akmVpWHsxI6Np2vHaJKtFr9WrDnb2x5mGKRlzhQfMnMwY2qIhThVaBwbHpofTWDTBcCxbJ2aFSULTMmpKg5aYovUj2SSPhCzEzJiVzEKmlSXIYpSlTO1FpZ6cofbCm/cIBDEOCOYJ+lYj2T4iS89KlOpC1AJLq9kMkM1swazB9YvSaOXk1JiAoQEmoSoEZQqpI1JytlB0L1rQsSEG1dvTACRKdCFIcuCnMWURxJdh0ZwXctNo7PWAAslIykEkKJcOmzb2puLUtFYxGF+0LSlE1KTZCQGzHfUpZS1AwPMk6u8cdJvIzk2NRtgTEAqDA1ABD6FjcipegHe0ax21cpQ6UhKsoorfaiSWIrRKgCBqdTAWLUmTJAlqMyaCAMoDghyVgCpBa7n2Go1Qpm3wgJEoBZZzMUM0wMo0OiagFundV0/SFCjtpCtSgpsBxLZhXXdFQ1X5CGSZaZs0lLtwyhL0uogm6qlzqLu0KDtdJQTMlyjvZXyube04uXrxLHlEM/wARqceVuJGgSEjkGq1hqe8N270jD9eCmKAqHN0gu1xXLq9m+ERTcGUJZUwGoehFgXFebf7fTezdlfa1EqxISQgFIVRfvOMpYEOHoTTK3AELUFJ3VBRJIcnM5qHYaGhfqem+UFkwvnzM5qolR1JvyfpzgbFS1SwwNff5ClOZqXAhrg9hj3pj6FIDAcySWF0tTWLtP+y4aSSEIWsAECu9UaZhWusWU1fspGFrJStg4czpstKJhQHGZYUEhCchSCApQOZ+DtWxaPR8DsBEqauc6VZm3nFBu5kiwZgz3s8LMDt8IXvJlBJFAE5RoczZVqbKRR/6lDbaJwmIUcqFguKEZSC9SEsnKRXkeQguTkNHjH7BtssqYWSCN1a0mbkSzgFRbMFEEISA4vcUdTtDAgqOTzCmWAokgj3w5F3DZK8Se0+O8PSlTN3IEBiBlJ3QzdSXFKm0I9qbF8qaSpOVLbpAICnNFAgilvWGaVZJuWdHS5UyXL8xTBLkJUGckAHi4u/aHvkoWJk/MqnnX96swpUebMXhQnyQkJJyhIBDpU9QCdNHajmsT4kIAyS1BlBiRdT0PwJiSkkHCGOMISCAQoAgKAJSpykFnZm3ge8dSNi4SYlS5qsmVWUzFG9ApgsqD0PCuY1uITqlqJKkuEkm7V0r2aNIwcxUsoUd3M/MjJlrxsDWHTXkFjJOw9mukhapodksJ6n5OiSQf9x6wZi8PLQlSk4aYFMGUtKEJIzaZ1+YbmyNYUTwoCWErVLKWzFCiHCQPaCTZ+L9I6+xAJuH4qeoN34wjnFI1gH20qUHSHdQGViX4PqAXer0FeDfZ2PWA4cCzGrNTgLsY72b4fWR91KXM/ME0c8CwA4XtrDjDeCZ5YqySg/vqCiLUZLj1IiXyehRItaiSfqIyLmj+HyGriFPyQluzk07xkHtTBTPmfbGLnzVCbiFTFqWHCphKlEcnrl4acIAzRbPD2x8I5OJWpRCSo5EqWgAaKy1BvdhSsQbWxmGWtKUIKkoGUFmpmzWHVo6xhHhtnTFgFKSx1NB6mkWnw1/DqZiV5VTpckZScxClW0ADOe8F4XaEtaAgJWUBmEuWQxHFbvy0hjsbba8JjPtEqQuYkAgIUwYqSQS9TQhPx72j2+Obsi+5yxVDVWyJ2zUEy5RmoRlHmKSZeYmpUAXVcNfXqwo8dKCckxIXOUrcQPZSACfvFGxLJAAZnKlMzF5j/GuNxCSJ5l4WWQ4DZSxBD5lF9TqIQn7AiROEqaJs5YAHlhSmG6Fuv8Ay0goDM+toR8awh/knl2XbbE3zMFiUysiCmU6FS2YqC3WQq5cMkerPHlUjGFUoTVTpmXOUsggFRZKmAJc30BvpD7ZG3ENLlS1lOQBC5KgEzTbeQpyhZzBKikjT1O/9KJlSjPwszOlKs2eWoJKVAgF0swZg9Do+kK0mGLlbtYK+PFZkASlS8RLCmUczBTEe0AoOXrqBQdrBs2dg5xaXiFqWas5lkal1EJc3s/eKntDAKNJpUsv7aiSotYkuS7M9TEGzdrT5CVSkTShiN4AEgC1w5oTZoSy6XkuWNloRmQhRJTUkLzksKk5gB8rawrnS0pClICUKUSkUy0JqM5zPqKWpWzb2ZgcXkC5MkqSoAZ53lo966ZQIIBbUl4Q+I8VORM8ibLSkpALOCGUAobwIBenx1iUum27JN2d7NmSsPmUJwzZwDMSCrKzKdJd61HrXiBPm+cZaZSUoJIQFOApSlM5WGJOnz1gWVLTnCc8pJU286mS7uHIZOjkP1vF3wvgxEkyZ322UssFKCC4aj75I3SxFgb3aH407MkU3EJlhWVIYJO87lVCQR0JYDSorcwz+1oySkpmAhRJWgSVDJYXJZTl6CjAasBYMDslKps1SZyZZWwl7udSt0ZiUUIDhgz+2KUqpw3hvEInKTMlzEISreVkcUqQhRGQ110bW0avoFBmOwicPLWRNSDMlpUgJJSSlZSUulSczFJNC1AS5sUWFnFmJJOrCoq9/wBItGE/hjjsSoLyBpgzFSiEh1CpKg4JerglybXa9+FP4MokjNiV51EWlkhIdxcpc01p0o5LjeDUUDBZpctlZiXuHHFqO9qtakOZWzZigFISSlQcOwd/Zo4Jd30i/H+GGHSGlrWnkS4qQ54uwpWleLQxk+EMNKQUoJBuFKUVkGlWJAsOkbqdFcf3cs/ax/f/AACMnyqSx/H/AEeTTCtIyKQQsOLPRqByCGFKBtOUSysUoLBTKKnYMihu5BJBa13o/Nh6vsfZkvD5vvlzc2ikJpV6ZUP2duUGzPKV7p5FMqYD6pEFQa2xrPGTsyeta5iEKCnBoQg8CNCQx50uDeG8nwUuYfvJ/lMPZSiapiBYnKl2biY9KBQD/lzzzaaf/sY4xE+VLFZVeB8sHu67dfQxOUOpfxr/AL9B04+bPN5ngxIf74zWqwlzE6cwwHR2ifZHgxK0PMfP+UzLkkhmlswpxflF1mbTxFMkqWgNQFyW0ISlb/CB5xnkPMUttWE+WPUrCYp20JYhPhxQLMogCpYMS1nNQH/LEOO2OjdQFKKzdIII/mLpGUWuewFSeqSFu65jA1V5oA4/jJNNQ8FYWbJbLLUlTsCEnMS1szVJ5kCM4IyOMJ4EASlSlhdMzBbICWoXudC4anrE2BnYPDTSp5AozIecoF75g+XV3I0gr7KFJY0DNerNalRSK+hMmTMG/KWlNCTnnTf9xJy6al62g8UjJeiwTfHaVqyYeUqaeOYJSO4zAd2iHEbZxGXMoJlpFfxkc2APqCIJOIlJQFKmJCWcOasz29r+8JNreJZRBTKlLmcySK9EkMP5lAQyVgboZnzTeep+pHwzH5xkU5O3MSAAlKEgUAK7AWtLUP8AkY3G+ILl6PD8RtSYpJSDlQfcTRPTie8WTwx4aXOmtlypyPmVRIqKub9oqJEel4PGnKi4JSAXB4N6RhgKXsnypyymYcjMAmgJAO8XFn6H5Q02ts6XiEZcy5ShZSVqKSWpmQSxTzDEPqzQJiV1g7DAqQFNQbp7VHw+UK2FI5nK+0KlqnJEwosFsQDlAJFLFhS3eCZ+AklLoZJsUAU7NQQskz1FRFG+Jg/DTOUOqrAjuxFtXYfmJKknfRfQkXSr6f6TDPw3tyZISqZJmhOcZpkqYM8sk7qi1CC4uDweNbYn5CMlFKSpJVTLlIqOvOFmB2GSllHy1CYoFZqAhAJUWF6nuQALwknTorGOLY42hO8xClLQhFiDLU6Sfyg1ToGJPwaK8oZZtbLDA8FCz8iPiIXbexuUgIe7gm7C3LmYZS1ebLBs4BHI3B7GFeR44wer+EcUJuDkgmqBkP8ApJCfgBfgYpf8WNmp80zAN8pQH4APaHn8PppSAlQYqCt3u460zesC/wAQ9nlc0IAoZV39kiZSnBnDdIfwiL26PISktpwZvrBuDxkyRvoWQeBCVJN7pUCkipuNYhnPlBFKAxwQ6A/H6mCLZasN4sxkzzEqmkMAyEgS01YMfKylm56wZsjD41BExCpRNCnOVKZ2IbM7FqPeprCPAraY/wCIfLIfk8P8BMYqHcd2cDofnC2aUqPTPC3imVJQJc0rnYqcQpanUEOFEJQlUxWZgQaG5KuIEWf/ANYSsrrmGSXYpVKIV81AjmHHOPEMRt1WH+9l5StikFQzMMyq5bG7VcXpaJ9heNwTMVinXMQgrlqSkAqIp5QCUshLEnM1BnJdkiMmMnaPaV7ek7pM1e97LpUh7W+5DiorW8dztq33VnKHLedQV5IGhFWsYWYLCAtMWqZNmEglIUCkFtATvM91EFucCbS8ZIwpMsrwyTdQmzkoXwG45ajXg2w4J0eKEzATLRNmMHUEoWogfmfEjL/qaJxjyQD5Fw+8iWGo7HNi76dfWKjiPHkiYMvnyZSSS5QUqb8wQyAovxJ7wwR/EPBpZJxMspACQpKJqiWo5GQJ7ZtYeNPZOfJVxQfO24pKcysP5XAqCZRfgDKXMWebPBWFxBF/LQvQImJVms/3qpI48a04wJK8aYBY3cZKSfzIUPlMFY6MqVigmaNooEuzBaQklKqlIUXDsxq4LsbRpUtMEHNv5L+oYcYFqSPNUjUiYucFa1yuhrG407QPtLASAghU1KlB2chNdKpAURq1RxgtP2BCCk4pJJuoTllfR0rJblUW4RmDwuCmJSBNG77JUsBRS9KqCSp+b8InZahdsuXhkyFK1JUUpTL+8JAoySgqqzOR9IAmeI8wMtM9N6oDGYCDqcqSNNBF3kbNlJokZqfiWQeoByj0bhFR2tsjDgTVSpzLQD92c2YkB8iSSAomgDamFknWB4ON5E2KmgFpkw0Ns1fUlvR4Q7T8S+WWlpD8Q61nklN8z0dgBc6PWcb4oWpwiQjev5i85PVIP1MRYDamKIUNyUKMES0pd6cIyTHco+X+g8wO1doBfmKyJBclKggkcAFEKq9yQByiwbGxk3EZ/MUlazvbqs1KCpCRbkALRR5mz1LrMUpfUlvS0H4Lw2sp8xJyMDVJyqLaUq1OkNxd2SlONUkXRWz16p/4RkUD/Byqt31Ic+sag0JaGXhzwzhJiSneRMSTUhKn5gkOBUA8D1grF7HQGCVktqw/WKx4b2zME1Eo2zEKGpcMGPVvQRcpqoIGLVYdCQc2dSuCcoS3MkEv27wPOxhQlkBnqbmosbt8ImxUwu4aBjLc301pGM2AbQVMVlKFFKtQOfTp8YGwCMRNJR5oAFyqmvEB4ZTk1c6t8oI2bhmzcz+/rCW7oesWDSETpm7NWEBJ9wV5EKP9/hBgmJ86UlOatFBRzBQZTu+rPStuUHJwoCi1RoYGnYJlZ6AguFUoeLn9tDNCJ0yqba2QVBOSpcvYAAgfV4n2dKVLQEKum7F+Y+BEd7Q2uhBKRNUot7qAwOlS31gHZeMUsqCiVG7kgsOEJ4KxeS/eGsdl8tX4VMW4A/8A5MOvG9C+vlKH+1TiKVsLEbyknUU6ivyeLV4rnlSJCj70hb9Wl/rD+BJKmeTrDyyeQiDJ932+piX/AKJ7CO8PIMxBSLuwhhIwcsIImzmqNCk+qQIPlbSGUE0I7UZiPT5QBi5SkBYUGO5+hY6iIsNhxMZGYJcGpqKAmvKkLVmlnYXicbnSE3Y34gkfvvAiprTEqSa8RE87CZQlRWkqKqpTVglg+axL6f1aLEF1pPI2EaqCtFpR4txc+X5apywky1CiinMQJilEkVUSGFaaUibHyknaK5ZSl/IRmYMSsIRmK0igmVYgUoOcL/CCMy1JdNJa7kh3lrFxVq2+rRL4sxJGPmqSajKkFmIAQgZebMzm7AwPDMthGHwJC1lOVsxYFJPyI6wUpKx7so9lj/ygLZM+YFsqxqbXbj0EOJyqdoaNNHL1ZzhKgCbstRR5ikZc7WBataE6NFr8G+MsNgsL5U6WpavNWRlloWyTlILqUGrmpW0dYFBVKkCgYHTkz/CIJmFSsJBAJyLNhdmB6wWjoi/I3n/xrwiTuYSYRxIloPoH+cA//wBzznKnBuCdZmnPdbjFGxODFaUjvZmyt3O1Et6k/oqBQ7ZaZv8AEBM0F8BK3nZmTYsHUlIVClW31ZnTLXKFCQmfMZxUBnr3jNm4MqysHp81CJcTgTmKWc5yKakUg8UT5sUK2SFZWSKk9N0gmHOxPDwDuBvAMzCta+kZIQULyqoyFn1Kf0h5spQSlTirBq2vBaMgZWw0J92w1L14xPipQCaWAYf2iefNLm7UpEU8uWbUQBiMbNI9lgOEbhgptHI5uPhG4xjxvDpaYhY0q/QgxdcTN0p9O0UqUGNPTteLUhNA5dh/SJwZSaNTXZ+EBTJzrLvaDZxemsKcU6SR8ocmd4pLhv3WJdjLZSkkuBUV1gKZiCDTl8HgnY037wvqIhfzOlL4D5MyvD98I52hJBkzC+ahDAsaj9InwmUkZgD1LQJtfaSUpWAkMkFTgVIrqLhnqYuzmK3i9lJQ+VIcvW/EM5eE2Ew5lT2NlpcfNuoYiLXjVAjjrC3HYYEIWLov3DH9e0c8Z+Gdbhi0d7PnZJiVGwNehofgTF32rPCsB+ZB+Zb45h6cooeFwyphypFTb+5i4LlHyJoNxLCruHSx+Wb0i0dEeptHm2Mogj83yiTZmNTLBrvQPipmZLpqHJtbrAs0BngvJNYHu0sYZqHJAIFB3B+LQrQLZiUjiI4w2NKQQWIUGc3HSMRNctet+zfpBRmMcHh0rUlKVqJLioAAoTQdRWGcvw6VK3pqEjiXfsKA+sV+RiGUkjn8mh5s/aJsoZkn1hJ2ngyLF4R2aiVOVlmiYooL5WSz0u549mfSFXjRLY6eC90+1/8AGg0/K1uAaHfhTAeXMLe+1OXmS9De8IvGhH2/EM3t6F/dS9eLuSNC40hvyh/MS7EnZiE6j5aQ6xBpFc8PH7wnl9RFyw2ESuW6q1/T+saOEcX7Q7mMtkzCmUjTcOg4mOpAap0lfOIJU7cpbyyfjE2YZZigbISIc6fAi2vgCAsgOMoPR4KmYYSsMBwKX9HPy+EGYidd67yB/wAhAfiCdlldVf8AhM/pCjPQ42ThxwAIKdQPZQNX4/OOMMoFQt7cw/8AMxrClzX/ALhpSwo0dypmVCRyWo93I+bw5NAMiSDMSogbspStLlQEHiXRXYfCBJJYE8JA+KiTBSak/wAwHwEBjI7Whz3ERqVU/wAwtHSlV7xGTUfzQBiYqbURuOUkEXjIBjynAh1pqHJ+sWnIwYVisYDDvMSWsR8LxZA7PCQKSIZg/rx69IXzRmV3vDNRb0YwrxKd45eUOTIMQQlfKCtmzAFp/fwhZilOS5b+lT0pEuDWc6Wqf6Rzv8R1x/CP52O3sotxZozaKnlFApmDHneAcHKUQV3LkDgGo3OkbxhUEV0Fa8aPF3o5VtIGwGLSqUEk1QMp47pb4hj3MRysy15EVUR7PKzv1hZ9oaYopYNU6gm1uMP/AAQHmLWeATXm59KD0iKhbs6OfFUWGXKQhMtKchyjKrK19X19qneJZOKBm5WzAgpWOSqMeZSVEfywm2lLSFrKCAFF+hF+xMawuMyLBDhQUFWcEpLseozD/UYto57sry5KUrUlhmSS45pLH4uIV7VlDSmrAaQ28RurETJyEkJVUOK7yRmfgXfu8JxNBaluP6wBgHyC/wDSJAkwUUEigLRGxEMAjQj4QxwXmKITLBJ5RDLw6lqAAzFrAVi4eHdlGXLzEFJUa1qwZgzPxPccIWUqGjGxn4MwC0FQmM5KNc1DMlvQdO3QmK34wL47EH8/DL7o0489S51i8eH1JUaKzAKliitc6i1OnxaxiieMVvjsRQj7zUvZKQT0NwNAQNIO4itVIi2JMaYRxSfmmLrsnEjIU/hL9r/OPOsJOyzkcwfpFkk4woWCOn+6n76QVo5OsvkWczmDamUkepP0jS5p+85qSIwIBc3ZMvR43IwSiouGSVufp8oYudzC5A4zB/xr9IC8Uzfu0Je+Y+iAP/OJZo3pYDe0o8gySB8SKwq8Rznny0D3UD/nMA+SRChbwWdJOWigkupiwLEqIdtWjU2Y4Jck+Uq5dsxAAHpEkpWVAU/Gjczz4RrMag2MsJ5VUSRDWiVP0aWnKlZP/bSGPq3dxBkuTp+Y/CkZiMWDmSkaJajM1TT5tGlYlIAJqxJoHqTSEc4+ykb8nCxbqYiSkuBqXjf2vKsOA1xTU6f2+sCIxqTmGZRVok0NWpo16Oa9iIm+tFDB/kEUJryCiPUCMgI48ihQSf8A4wrpVw9IyF78QiDA7A3RVjQv0ILdC1Y5UTnymjX7UaH8uUrg3eFW0UFMwfm1i9UC8gU5MLJsveubwxmLY1gTFLFALlvWCYQ4yXnWQo0Y/JqesS4RnATSukRbSGVZH7qBHGzpjKHMxHiWUqLfsuWQiwZz6Oz0gXbAAlzGLbpr8oPwmICEAEUr84S+JsUnyylIYqIHxeLECqyaqbvFk8OYrIlafeLEdnit4WWXJ4QylFrf3+sTkxxjjCpRU71ibBzi9Q9CKU91oHE8tXX6RNgn424tErYKJpqFJRXX1B7Qr2hs8KLoDFnvfnyPLpDfEKzgCxPC9RwjE4UA2NKBuBoO9y0DlTMtlck4aZZjwsfS0EYvZk1IdUpaQNShQHq0XPw2kypywAVJIuRYBWh517RYJmMaUqof3eT0r1hn1CyimtnkEt0l0kjmC0Mtn7Pnz/ZJyijqUW6D+kWjEbMlLQhPlgqUr2wycqUuStwAKpBNX11aG+zZMoJSlKSpynLlcO5sA1XfVn7xu5awZR+zvwds7ykZHclSS4oKJmk3erFPOPPvFRH23EM3+aq1nevd3fm+keqSZSZc2WcoTUpdyo2WACPZCXysQ5qKh2jyvbOGXNxuIbMT5q/aACqLIZhR9IpF/HJN7FMo/eoPA/MxYJZdSQNVD5wDI2ZnUANBcM5UEqOUOak5f28XHYnhGZ5iZopLBc5iEln0S7mnT0rG5pEepBtoeYXCKWVpQlyyaWAZqk6AQx/whQCsy3aqcu89NKvxdwG7xKnGoligyjNVr2NVakt6MbQtmYxa1hXsJL7t1F8t3AZ7tz0ic+pnBVJI52tiwoJCZSJZG6G1dxo2lSSLtCafgkzJgmWVuj/axag4xPjpykZSogJFgH93M6quXZrn5vEnlkgMC5oAPk3Gloi+pIDySrnlgOFOR6UiCbML3LUFupa3H5xF5mVyQQ134/TTT+smGlqWQgVJLd3LUvE7bYDnGYhvxOwGVwXNP7dOMS/4mNKsRmBYMWe5sdOZYRqWoibu6v0DNy+sG4RASSpTZvpd/SGrOQ0S4TZs2egKSUJSWCQoKUS9Cp9BAGC2KmSpQWklZNApywqAQoNVkj9lhPPXMm5gmYUtb2mqGBpSgYfsxzjE+XKP3jtldQuoseNqUaNJJrA6pC/FScyyQx0fywq1LvW0ZHcvaKWDLBDAivEPpGQLEs2vaEw0ACOpBPoIDxQOpUo8Tb9BDnFbNl5qKzc7QNiykIYivD6x6GzFfnEAVMLlzhmSSKaQwxOoy9K/usJsUN4MG5PGADbXYzOoH1iDYWJR56QQQzsSbkAtRqQZ9mCiVE+ywYcq/OADhf8A3IynKCcwPao9fnCjlu+2buVFuJD34CK3tzEAzEpS1A5NySaVOrAQ9VLygEJJLcAX66RV9okmco0HSgpSGYhmClstiCXYD1v2DwxxWHA3hazcrfvrEWzUjW4ok9eP6wSZrhqF9Im2PaohJZIr0pwNaxkqcXDa2HXlDPCbPWpqEgCg0a/p+sd4rYapYSrLVy1XTpXq9KxFsWns4LOlnG6CcwZmA+Pa7wxwEsKKXUMpJr0v8D8eUBT0ZkMFEqI5VASXN+NewiXZ6MrJPuhx1KSSR3Lc6cIRgsbqxShROtG1IDUEBzZ81c0oUGTwD10BbVqegjJOJ3ruNG5HhzY1hxggHc3vy68oCHjQumYWaKFJCD7Tgmgqd0X4MG51iTZuJCJZSQZajm8tirMkKazPYlTG4ccBDbGYTzUnKQkhjpxHMcWYfGF8tKgAlQCl13sobV3ADcKP/U6KVx0F4UkFKirMoChKlUuwYvxvd34vFdxHhpYnmYmylqWbuyy4SB6k8Xh55wFLDUip6Ch0pTrHaAOgAJNKj01ialJE3YFgtmZZgmKJceyKMWJLEaXNflaGi8XXKKPR67vJnap6awDNQSBXNatnroNKD9vEyF7pBbi3qO0C2KaOLP8AUc7061iGZOSxCiCGZizfOCEJLWDcCNGPR7NfSIJgO8ShSQElYLpJNfZIdgADbX4QL9AIZ+ylzAoZ2BIaoJANFZC920VYgaWOwGKEsoAugVClAguQDYVd+Tekd7HwCZi1l3SdxLqLGjKVdxlFr3PCN+IcDIlnMFV1S4UWo5u7DuKQ9OrHUXVm8VLVPBylIUSQc1jlYuOt27wNL2cqUvMVF6EHM9n1HYW1ERLxJDB3ZWYM/DRzWvzPGOcTjzQAKc2BBFjWsK5AGmIxqAHYF6KV7zfU/WBZqt41o5ZQ4UZzAsrFJAqDmFALPQ0IvwPaOJ+PuSGegFq6kfD48IezMNmYlQTugByAG4JFVNYVLO344ExWJJSNTmqmrkFg9K0Jd+URJnnLVIP4Qohmq4N2N9YGkYVUzMEzFAJWTR6MQwKlF8gBOnXiUdgYFiJ2VRAQQAbFLn1asagnEYlaFqSrKoglyya1f8YjUNb9GLFMkzUSypZUuYGYWF6mia+sczMJN8zKULWSlwyVKqSd1JawDRa0OxGZmez30bSGWAxedYSLJqS4NrfSkd1j0eabT2RMSl1SlpelUkN3iobUlZSOMfRy8j5yog3IYNVwzt8OUUPxjs2ViZTILBLrzZXAABdT0LEgCg0LAsY1gaPKcGiiiTc26RB5eaYDwt3jlOJOWwbjrE2z0hRc9IKAMlTS1PhFfUSon5Hrxh7NASgnlT9Yryi1Bbjr+9IDFCJM2hSWBFrv1MF4XEgrqWFi/PX69oVImcqiCsJNoXAd3/8Aq3WEkjDbCbUUkAVYBn/f7vDaVtQhDMFChZ6mwAbQB3q3d4T+YlYQyd4pukNVyCCn2WfUAHi8SYTCKVLo7VJINi6WqAXLOW/WJMbkwvBqfeSHNQ9gC9Dyq4rw4xJluAS71JuSbV5vHWFQmSLGj0ozA3Ovbs4grzxMSGDcmBpYPyrx4iJi0TYMpCQCQ+jPZ72o5gqXLqK60YPfjUN25QmTOKFKa5qxzBwkVIDVLElrF76QZs7E5lgliNQ4IfmSGZ3jUPFWPpKxoC/OJshJoDyp/eCcLgJajmBCeThqcKUgxE9AFx0Yv8vnD0da0LJmEUB7Pc/2gFOA4nkw6fv91ixysS6mA9afOAtolKVboe2uoLl7P++EBxsSUbFq5BFaC1CG+vZoFWXIDhyeTMS3DUHWGOLQOXxPLUwtROZSiUpVVwwf5NT92sklRCcaCESQ1Q4/EdMu8Gq9D9ewn2kVdnJvfNUhy/sneelRVmeNrTnmr3gsElgmo3XIqLKAY00Y6wHj5xCnYHICSMwrZLtWwCTr9YmxCxqxEtUlASEpW3tJLEczzq7l6ZnrCTzt0zScwrmzlLuxdOegJvoPg0B7Mm5yy3TmG6dAc1AeR5atHUzZqVNVTgk5UjU0JLuwzEWe9oLZrsD/AMfCFBSUkmpGnLSo1hvgkrmqSBVQSnKHABUs5WDmpqaAiiU1EIp+zg6VJZYGrFySknWzGCZuInpMoy6br0KU0QSSQo6OFeh4weK0ZBU/CzJc/JO9oKrvOGYEVFwUqBaJZuHzEjm4PQ0YimgpHUmXOnTDMxBBV7rFx7xDuSXctHKpRUSAXu4DFwlL3FibX/WC16HaOpkmWEAO5IrWmmnHW9m6wLISl84o1HsQVKOosP0MPpOFw5T5bNl95TAqLBz0ALMdHhbicRKUVCSfNaiimwYFgDYnlWh9aPptKzcfJwoynLsokuSUJJc1uerRkLlYfNXeHIIQ1KagntG4X4mtej1BY+7V3+ZiTYKWllqVFoyMjq8hC/8AufvjCJEoZpdBfhyEZGQWFHlvjpAGKWwAcJJ5khyTzPGFuyfZHUxuMgxJEm0j9yqEOFN+n6RkZGYPAaJQ8slg7HTpAw9nuPnGRkKjIs/hpIyPwoOQJU4h1gKIlgUBNtPZWbdYyMjmltjC/Z6Xd675+h+YB7CDMQbjRjTSilRkZGRiScHkJJqafEGDMNJTlsLcByjIyCysNjKX7P74xMsbojIyCdJxLmEA1PryjFmp/fCMjIIGcT/8tR1a/wDqMJNpFswHD6RkZEZnLPZzNLIWRQhKmI0daXbrCafMJTmJJUczq1O8Lm8ZGQqEHUxWXOBQZzQU/wCpMHyA9BGttpeUt67/AP8AqNRkbyZHGyKyQTUl3J6H9T6mDsSr7iSdc06uvsp/U+sZGQY7DHYz8sZlhgwzNS1RaIsOgZV04jtlt0jIyH8lCKZh0qkIzJSp1qdwC+VW678NOEcYhASWSAkVLCgfKutOgjIyAxWB7SxSxNWApQD2BIjIyMii0E//2Q=="/>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2400">
              <a:latin typeface="Times New Roman" pitchFamily="18" charset="0"/>
            </a:endParaRPr>
          </a:p>
        </p:txBody>
      </p:sp>
      <p:sp>
        <p:nvSpPr>
          <p:cNvPr id="19459" name="AutoShape 10" descr="data:image/jpeg;base64,/9j/4AAQSkZJRgABAQAAAQABAAD/2wCEAAkGBhQSERUTExQWFBUWGR8aGBcYGBgXGBwbGBgZGhoYHBcbGyYfHBojGhwZHy8gJScpLCwsGh4xNTAqNSYrLCoBCQoKDgwOGg8PGiwkHyQsLCwsLCwpLCwsLCwsLCkpKSwsLCwsKSwsLCwsLCwsLCwsLCwsLCksLCwsLCwsKSwsLP/AABEIAMIBAwMBIgACEQEDEQH/xAAcAAACAgMBAQAAAAAAAAAAAAAEBQMGAAECBwj/xABDEAABAgQDBgMFBgQFAwUBAAABAhEAAyExBBJBBSJRYXGBBhORMkKhscEUI1Ji0fAHcuHxFTOCkqJDU8IWJHOy0hf/xAAZAQADAQEBAAAAAAAAAAAAAAABAgMABAX/xAAsEQACAgIBBAIAAwkAAAAAAAAAAQIRITESAxNBUSJhMkKRBCNxgaGxweHw/9oADAMBAAIRAxEAPwD1ZM+O0zngBGJTxHqP1iUTXsx7/pFyAdLncY6XidAICViQLs8bTtBLX7WgcQphSTx+ca87lAwxSeI7kR2MSOI9RGo1k+c6R1nUeEQJmOKF+hEYFRqBZtam4GOVTxqR6xiiI48tJgmIZmIP7aApjwcqWngI19nTwEEwsrzjAhXAwwUEJu3ekSFYGgjcjUL04dUEy8GRUiJ/MPBu8dZjw+Ma2E0CAGy1iNuJ+kSKV0jKQDHXkvqRHScLW8Rg1qI2pQTUlg4FS1SWA9S0YxMrBjWsC4qeiUnMpkpGp50gfbO35eHAzF1GyRduNaCKX4k8SoxKEgBW6om/EDQa/urwjlQaPQUcQByjPtYz5DMRnZ8r7zCrtcUMeZTtuYgy0hU3IgBLJFCyTT2daX5VjrAS0zFFYUaguSVO5LVU9il0s1iITuh4s9Lk4tKhmTMSpIpmSQRS9RSItpbc8tByDzFUCUgs5Oj/ALMedrxKpRUhLpArLCVqozkNUNXn0u0bw+KStCQssh2C1LUQCeRN3PDg8ZzCkWpPiqapGbyg4uynHoAfR4GR4oWwKkivBQDF7ZaqtV/2V6J4kpUmc+UUJanBydO3GEuLD6smjkDq+p51g20rDxWi0DxGVLZIBSxrmDhg9henCF6tsTmWobhcEApdwKWIBAcVLmpsIqeNQ1Lh9FF30JZtOl4DO0socZlVNXPKJvq5NxSLmnxLiQ+6hTciNW0V8IKleO1pDGQ6tWLAgOS1C1PrHnC/E88zAAorWaJIOpoNW7v+kYnas3Mc6sxNWcvatS394HdZuKPRlePwfdA5GvxcfKMjzT/FvyD96xkHvMWj0CR4hSQ/7+XxiVHiAggJFdGVqekTYTYmESC82SafiFOjzTEowGGT7E6Tm/nlhvUqjo7gOBPhtoTFZnlrGW5KS3O9Y4mbYSCA5Dh6CEeO2hJStKVT0TFElkykguQASDMUoIsXvw6R3MmoKBlJzuGBKVDeOpCix7cKmF7jG7aeh0nabiio0NoKILKFLwqwspRVlOQVTXKNSzMaOXAbUkNE0+elJUnMGLCkomtHspgQeIOtoHdwHtZGcjETFh0gnmEk/EQQRiMrjOzt+b/bdubQs2ftMpASMqQ7+0Ekuk8LWDtxu0TTNqrLZVC2kxFH4lj6N/UPqh7QSszwl3mCrVoX4M7/AAiOZiZ6UZypTEsHIclnsT8YVCcMtWBsTnTenJ36xNgiMu+sOxqSNHIFSLgAekbuM3biFK2xNTXOS3Ag6twbnGpHiKYsHeUG/KlvVo3OXLSCUzQpuBSv3lAUSq7AHp6wFPxaCoKSosAN0peuqqq+Ebm/JlGL0F7Txq5kog1ZmIDajhA2zkqSsFvwkPwd42rGS3962hymyx+Jn3oBxPiZ1bomZnIy61JN30gcw8Ui0/40q2X5xtG3H0HrCZUgqG8pRe7qUfiTHEvD5QQCph+Y9Tc3f6wym/IjghxO8TJQzi/B46HihDBTpbrflpFYVIQlwCCRdyCLVcl6OTdvZjEbRSmyU0qzvytWM+pRu2FeJNqLxCWH3csV1OYt+IU6dRA0zbU2dLSjNnSgpqAcxyBsxLe1xrrCrbONVMQpkEnkB0pR+0AeHMWUKUlbhTOxf9ReJOedjKKLhOQMSsKJExRTTM6QwBLU0vz5wPisACA6EoIY5hzejkdPSBsNtESrAltSXawoG58YMVtFaalWRKW9nMCauwALAsm5pCp35KpUJcZs52IWhQUWLuGApmzeybUrwEQ4TZh/6eZOV6gu5Ch0PA/0ibHSgmQVpdRNH1bW1LC/Uwd4KkpXKmeYPaIDPmBS7h2JS4IBBoQ/WNYrWSBcpYSTl3wrdUoUA5qNQS9m1EGT8GrJWr1ISCSkniAN0tDvFYBBlFCQCyd1BUySQaAmpAtUVoOAhbLweIqZeVOa6UqJIOY2YAM1rQHkNYFnkrUgImTUkJJOVaWBtQln01LDhqF+0NoByEqYV3Q1acAwduOkMMTsWfXNR3JL93c21rAh2JyahLgpfe4HJesI3IPFvRXcUlRqHchnd667oerMO8DrUAyC6lgA5Sl3IDtSptxfvDc7I+8y51EpejCnAGoUeLWreBJ3huYTmE+4pQOzV3s2jGFVeWLwYrwWOVUKCQBxoQx0Tct27xEnaiCbBIS7O6iXbiWB1Jjvaexzh051TDlWwISKqNS4JsKfGEyAkKcDMmtCxNaVbWKqKeRWmtkmIxyiokBTaPUt1aMiRG01AMAw5PGof+Qpbk7IyFUpKZrHM6wpTKZOp/MAG5kRqRsJLJmhM1SwpylWYqdJKwSSnecjTiHi3SMLLUKZS+pIA/3ZqRxPkSUlhVtQotX+YgtTg1IVdTFlOBVfsyU5XSsH2t5gUuAkBiKlk/DvDHDYxSFhKAp1PvjSl3SoM4cesR47BKUs5jLKWqkKlsWO7vKLC5t0rWJ9m4FSSSsoVmqQlalaMNL83MSU5XkCTOJO1VFy0x0uapruKTUHNd1AjobQw2LtLzPMJUtGUjNn3S5/1fPjBMuTLAcme+jUHXM1TybvAycZlUpkrU7M5A62sO2kVloeKdhWJAykiaEuAy6KD5v0p3iWWhNxMzDQ1jJBMxO6kuLpBfVjUCMGHW9UkcXNBXiwbSJq0UeSNcmXqopBNakbzga6u0D47D5kq8sqUoFOZIzKICrOGo7fAw3wEoFQzgs9BWtCebWjfiuZJQhUiVeZRSt1QysQRahfmP1dSdWybSuir4LxevBmYjy1Elic2UGgOiw/HSG6/EM2YxVKfhSWo1YmnlUpw4RWEbIKnyhwOKQW1idWFQFZRKSoks7AAF6ByNa0gS6iWw8aLDj8WtQAIYKIYjKkEVJdQlAgDXV2FIEwykHEIS4zVVu8km5YOwfg78oU/Z5T5UpqFVAYFgHIcgBunpBU5IQpJrugsz6jKRdwR/4mwpEn142IyyY/FiWKVIYsKmpNBQsSzcnHF4zEYsJALHeokNU1Ap8P28VobV81G8oEoH+YwJ3XIBeqQHy5tTVrMDPxFAlayZmVIJfKlL1ACTRgALNB7uRSXaWNWuY2lWswqA9rVGlYCSogPnoTcAsXv7un0jc0FKs49oBgQU96uxiESCUqASDvOw55n/Yh7TMdy8ST7YbLR3qKPQ/pwgoLSlOZyWAqTWoL3PDRuPGFuIw5QySkpUBvB6jW2mnpEX2YLl0oUl6rygt14j5RuJhnJxi0lJBBTd3Z7+6at9eUOsNNXOUpSDQAAApWTVJ1zaFy/M10Fe+xryZzmCEgENlWWNauQRcNQXGkXvwsqWhCyBmDAAqSkrBNN4pUWFi3J24uoqKsaOwWRtKSnMlXmUbMWljNmSovRRBtfdagNjAkzbZQSJIagDDe9ntS4JprzgHbGOQE5Uj2VB0glSjmsWO65B91xVno8QIwhylzqSxGXo5NTpX5gtCTk0DI9w+NmTpyUhYDkJOYgJFRvUFQ5e9oYztg5jMQZalKQcoUkhSMykpXqXZlJtzivbFmCVPRMYulRU2W+6SAbOOFdeLw1XOEzElagqWErWopDJCnSEhKhR2yj2WYqVpGhP2bapnWzkynBE1JFmspjd05/ar8IsMzY8hSW85ABZ3oSAQWqpqtwiv7HwyFgAFKVN7QTlUS1TmTUnnzPGAts+IPLXkRNWo6MuZVhYJP14Q7kqtja0ze05aJOMJTRgw1C9CQ2txpYQmxySS6vZzBRNt0O4bmWHcxuftVSlhU1SHUEgCYpQyjWuazkVPA6VjnF7ImKnrAmSXSgFxMQQoqVRIKlVIyl+HcPzNc3g1/YTteWnFSSkIcJSSkl3zBJZy1A7dqRX8fsvDCXmQsJJCWGZJKbEuh8wo/tcq8LDKRkKgQolmSUqYEOwDCj8oZS/BgmpLSnBuQnKah2LVo5ikG1hjLPk84xEyUFEAFQBYKCkh2o7ZaPdoyPVZuwVIUUpyhIJAZElIZ6HL5dHv3jIpzfo3BewX7PYqDqDVSiWg0AFSKlxfmYQeIMLmmpoVburE+1pp2j0zFDDyEhc3y5Y0VM3if5Ulsx6CKdt7+KUmUQjDqTLe6wkKWK/hQ6Uj1hE2H4lVxWyCgOuUpAP4gUveocORAszDoZqCr25EN8oYS9typy1HzgpZLqKicx4lzf4xJiMoqSGcOex07xk/ZRpeBZL2fXjQ6vodG7xiMJRnr0/T5Q2wWFMwtL3jplqz3J4DmYZ4fwpOXolNQHUoNYF6PRtRGt0akmVpWHsxI6Np2vHaJKtFr9WrDnb2x5mGKRlzhQfMnMwY2qIhThVaBwbHpofTWDTBcCxbJ2aFSULTMmpKg5aYovUj2SSPhCzEzJiVzEKmlSXIYpSlTO1FpZ6cofbCm/cIBDEOCOYJ+lYj2T4iS89KlOpC1AJLq9kMkM1swazB9YvSaOXk1JiAoQEmoSoEZQqpI1JytlB0L1rQsSEG1dvTACRKdCFIcuCnMWURxJdh0ZwXctNo7PWAAslIykEkKJcOmzb2puLUtFYxGF+0LSlE1KTZCQGzHfUpZS1AwPMk6u8cdJvIzk2NRtgTEAqDA1ABD6FjcipegHe0ax21cpQ6UhKsoorfaiSWIrRKgCBqdTAWLUmTJAlqMyaCAMoDghyVgCpBa7n2Go1Qpm3wgJEoBZZzMUM0wMo0OiagFundV0/SFCjtpCtSgpsBxLZhXXdFQ1X5CGSZaZs0lLtwyhL0uogm6qlzqLu0KDtdJQTMlyjvZXyube04uXrxLHlEM/wARqceVuJGgSEjkGq1hqe8N270jD9eCmKAqHN0gu1xXLq9m+ERTcGUJZUwGoehFgXFebf7fTezdlfa1EqxISQgFIVRfvOMpYEOHoTTK3AELUFJ3VBRJIcnM5qHYaGhfqem+UFkwvnzM5qolR1JvyfpzgbFS1SwwNff5ClOZqXAhrg9hj3pj6FIDAcySWF0tTWLtP+y4aSSEIWsAECu9UaZhWusWU1fspGFrJStg4czpstKJhQHGZYUEhCchSCApQOZ+DtWxaPR8DsBEqauc6VZm3nFBu5kiwZgz3s8LMDt8IXvJlBJFAE5RoczZVqbKRR/6lDbaJwmIUcqFguKEZSC9SEsnKRXkeQguTkNHjH7BtssqYWSCN1a0mbkSzgFRbMFEEISA4vcUdTtDAgqOTzCmWAokgj3w5F3DZK8Se0+O8PSlTN3IEBiBlJ3QzdSXFKm0I9qbF8qaSpOVLbpAICnNFAgilvWGaVZJuWdHS5UyXL8xTBLkJUGckAHi4u/aHvkoWJk/MqnnX96swpUebMXhQnyQkJJyhIBDpU9QCdNHajmsT4kIAyS1BlBiRdT0PwJiSkkHCGOMISCAQoAgKAJSpykFnZm3ge8dSNi4SYlS5qsmVWUzFG9ApgsqD0PCuY1uITqlqJKkuEkm7V0r2aNIwcxUsoUd3M/MjJlrxsDWHTXkFjJOw9mukhapodksJ6n5OiSQf9x6wZi8PLQlSk4aYFMGUtKEJIzaZ1+YbmyNYUTwoCWErVLKWzFCiHCQPaCTZ+L9I6+xAJuH4qeoN34wjnFI1gH20qUHSHdQGViX4PqAXer0FeDfZ2PWA4cCzGrNTgLsY72b4fWR91KXM/ME0c8CwA4XtrDjDeCZ5YqySg/vqCiLUZLj1IiXyehRItaiSfqIyLmj+HyGriFPyQluzk07xkHtTBTPmfbGLnzVCbiFTFqWHCphKlEcnrl4acIAzRbPD2x8I5OJWpRCSo5EqWgAaKy1BvdhSsQbWxmGWtKUIKkoGUFmpmzWHVo6xhHhtnTFgFKSx1NB6mkWnw1/DqZiV5VTpckZScxClW0ADOe8F4XaEtaAgJWUBmEuWQxHFbvy0hjsbba8JjPtEqQuYkAgIUwYqSQS9TQhPx72j2+Obsi+5yxVDVWyJ2zUEy5RmoRlHmKSZeYmpUAXVcNfXqwo8dKCckxIXOUrcQPZSACfvFGxLJAAZnKlMzF5j/GuNxCSJ5l4WWQ4DZSxBD5lF9TqIQn7AiROEqaJs5YAHlhSmG6Fuv8Ay0goDM+toR8awh/knl2XbbE3zMFiUysiCmU6FS2YqC3WQq5cMkerPHlUjGFUoTVTpmXOUsggFRZKmAJc30BvpD7ZG3ENLlS1lOQBC5KgEzTbeQpyhZzBKikjT1O/9KJlSjPwszOlKs2eWoJKVAgF0swZg9Do+kK0mGLlbtYK+PFZkASlS8RLCmUczBTEe0AoOXrqBQdrBs2dg5xaXiFqWas5lkal1EJc3s/eKntDAKNJpUsv7aiSotYkuS7M9TEGzdrT5CVSkTShiN4AEgC1w5oTZoSy6XkuWNloRmQhRJTUkLzksKk5gB8rawrnS0pClICUKUSkUy0JqM5zPqKWpWzb2ZgcXkC5MkqSoAZ53lo966ZQIIBbUl4Q+I8VORM8ibLSkpALOCGUAobwIBenx1iUum27JN2d7NmSsPmUJwzZwDMSCrKzKdJd61HrXiBPm+cZaZSUoJIQFOApSlM5WGJOnz1gWVLTnCc8pJU286mS7uHIZOjkP1vF3wvgxEkyZ322UssFKCC4aj75I3SxFgb3aH407MkU3EJlhWVIYJO87lVCQR0JYDSorcwz+1oySkpmAhRJWgSVDJYXJZTl6CjAasBYMDslKps1SZyZZWwl7udSt0ZiUUIDhgz+2KUqpw3hvEInKTMlzEISreVkcUqQhRGQ110bW0avoFBmOwicPLWRNSDMlpUgJJSSlZSUulSczFJNC1AS5sUWFnFmJJOrCoq9/wBItGE/hjjsSoLyBpgzFSiEh1CpKg4JerglybXa9+FP4MokjNiV51EWlkhIdxcpc01p0o5LjeDUUDBZpctlZiXuHHFqO9qtakOZWzZigFISSlQcOwd/Zo4Jd30i/H+GGHSGlrWnkS4qQ54uwpWleLQxk+EMNKQUoJBuFKUVkGlWJAsOkbqdFcf3cs/ax/f/AACMnyqSx/H/AEeTTCtIyKQQsOLPRqByCGFKBtOUSysUoLBTKKnYMihu5BJBa13o/Nh6vsfZkvD5vvlzc2ikJpV6ZUP2duUGzPKV7p5FMqYD6pEFQa2xrPGTsyeta5iEKCnBoQg8CNCQx50uDeG8nwUuYfvJ/lMPZSiapiBYnKl2biY9KBQD/lzzzaaf/sY4xE+VLFZVeB8sHu67dfQxOUOpfxr/AL9B04+bPN5ngxIf74zWqwlzE6cwwHR2ifZHgxK0PMfP+UzLkkhmlswpxflF1mbTxFMkqWgNQFyW0ISlb/CB5xnkPMUttWE+WPUrCYp20JYhPhxQLMogCpYMS1nNQH/LEOO2OjdQFKKzdIII/mLpGUWuewFSeqSFu65jA1V5oA4/jJNNQ8FYWbJbLLUlTsCEnMS1szVJ5kCM4IyOMJ4EASlSlhdMzBbICWoXudC4anrE2BnYPDTSp5AozIecoF75g+XV3I0gr7KFJY0DNerNalRSK+hMmTMG/KWlNCTnnTf9xJy6al62g8UjJeiwTfHaVqyYeUqaeOYJSO4zAd2iHEbZxGXMoJlpFfxkc2APqCIJOIlJQFKmJCWcOasz29r+8JNreJZRBTKlLmcySK9EkMP5lAQyVgboZnzTeep+pHwzH5xkU5O3MSAAlKEgUAK7AWtLUP8AkY3G+ILl6PD8RtSYpJSDlQfcTRPTie8WTwx4aXOmtlypyPmVRIqKub9oqJEel4PGnKi4JSAXB4N6RhgKXsnypyymYcjMAmgJAO8XFn6H5Q02ts6XiEZcy5ShZSVqKSWpmQSxTzDEPqzQJiV1g7DAqQFNQbp7VHw+UK2FI5nK+0KlqnJEwosFsQDlAJFLFhS3eCZ+AklLoZJsUAU7NQQskz1FRFG+Jg/DTOUOqrAjuxFtXYfmJKknfRfQkXSr6f6TDPw3tyZISqZJmhOcZpkqYM8sk7qi1CC4uDweNbYn5CMlFKSpJVTLlIqOvOFmB2GSllHy1CYoFZqAhAJUWF6nuQALwknTorGOLY42hO8xClLQhFiDLU6Sfyg1ToGJPwaK8oZZtbLDA8FCz8iPiIXbexuUgIe7gm7C3LmYZS1ebLBs4BHI3B7GFeR44wer+EcUJuDkgmqBkP8ApJCfgBfgYpf8WNmp80zAN8pQH4APaHn8PppSAlQYqCt3u460zesC/wAQ9nlc0IAoZV39kiZSnBnDdIfwiL26PISktpwZvrBuDxkyRvoWQeBCVJN7pUCkipuNYhnPlBFKAxwQ6A/H6mCLZasN4sxkzzEqmkMAyEgS01YMfKylm56wZsjD41BExCpRNCnOVKZ2IbM7FqPeprCPAraY/wCIfLIfk8P8BMYqHcd2cDofnC2aUqPTPC3imVJQJc0rnYqcQpanUEOFEJQlUxWZgQaG5KuIEWf/ANYSsrrmGSXYpVKIV81AjmHHOPEMRt1WH+9l5StikFQzMMyq5bG7VcXpaJ9heNwTMVinXMQgrlqSkAqIp5QCUshLEnM1BnJdkiMmMnaPaV7ek7pM1e97LpUh7W+5DiorW8dztq33VnKHLedQV5IGhFWsYWYLCAtMWqZNmEglIUCkFtATvM91EFucCbS8ZIwpMsrwyTdQmzkoXwG45ajXg2w4J0eKEzATLRNmMHUEoWogfmfEjL/qaJxjyQD5Fw+8iWGo7HNi76dfWKjiPHkiYMvnyZSSS5QUqb8wQyAovxJ7wwR/EPBpZJxMspACQpKJqiWo5GQJ7ZtYeNPZOfJVxQfO24pKcysP5XAqCZRfgDKXMWebPBWFxBF/LQvQImJVms/3qpI48a04wJK8aYBY3cZKSfzIUPlMFY6MqVigmaNooEuzBaQklKqlIUXDsxq4LsbRpUtMEHNv5L+oYcYFqSPNUjUiYucFa1yuhrG407QPtLASAghU1KlB2chNdKpAURq1RxgtP2BCCk4pJJuoTllfR0rJblUW4RmDwuCmJSBNG77JUsBRS9KqCSp+b8InZahdsuXhkyFK1JUUpTL+8JAoySgqqzOR9IAmeI8wMtM9N6oDGYCDqcqSNNBF3kbNlJokZqfiWQeoByj0bhFR2tsjDgTVSpzLQD92c2YkB8iSSAomgDamFknWB4ON5E2KmgFpkw0Ns1fUlvR4Q7T8S+WWlpD8Q61nklN8z0dgBc6PWcb4oWpwiQjev5i85PVIP1MRYDamKIUNyUKMES0pd6cIyTHco+X+g8wO1doBfmKyJBclKggkcAFEKq9yQByiwbGxk3EZ/MUlazvbqs1KCpCRbkALRR5mz1LrMUpfUlvS0H4Lw2sp8xJyMDVJyqLaUq1OkNxd2SlONUkXRWz16p/4RkUD/Byqt31Ic+sag0JaGXhzwzhJiSneRMSTUhKn5gkOBUA8D1grF7HQGCVktqw/WKx4b2zME1Eo2zEKGpcMGPVvQRcpqoIGLVYdCQc2dSuCcoS3MkEv27wPOxhQlkBnqbmosbt8ImxUwu4aBjLc301pGM2AbQVMVlKFFKtQOfTp8YGwCMRNJR5oAFyqmvEB4ZTk1c6t8oI2bhmzcz+/rCW7oesWDSETpm7NWEBJ9wV5EKP9/hBgmJ86UlOatFBRzBQZTu+rPStuUHJwoCi1RoYGnYJlZ6AguFUoeLn9tDNCJ0yqba2QVBOSpcvYAAgfV4n2dKVLQEKum7F+Y+BEd7Q2uhBKRNUot7qAwOlS31gHZeMUsqCiVG7kgsOEJ4KxeS/eGsdl8tX4VMW4A/8A5MOvG9C+vlKH+1TiKVsLEbyknUU6ivyeLV4rnlSJCj70hb9Wl/rD+BJKmeTrDyyeQiDJ932+piX/AKJ7CO8PIMxBSLuwhhIwcsIImzmqNCk+qQIPlbSGUE0I7UZiPT5QBi5SkBYUGO5+hY6iIsNhxMZGYJcGpqKAmvKkLVmlnYXicbnSE3Y34gkfvvAiprTEqSa8RE87CZQlRWkqKqpTVglg+axL6f1aLEF1pPI2EaqCtFpR4txc+X5apywky1CiinMQJilEkVUSGFaaUibHyknaK5ZSl/IRmYMSsIRmK0igmVYgUoOcL/CCMy1JdNJa7kh3lrFxVq2+rRL4sxJGPmqSajKkFmIAQgZebMzm7AwPDMthGHwJC1lOVsxYFJPyI6wUpKx7so9lj/ygLZM+YFsqxqbXbj0EOJyqdoaNNHL1ZzhKgCbstRR5ikZc7WBataE6NFr8G+MsNgsL5U6WpavNWRlloWyTlILqUGrmpW0dYFBVKkCgYHTkz/CIJmFSsJBAJyLNhdmB6wWjoi/I3n/xrwiTuYSYRxIloPoH+cA//wBzznKnBuCdZmnPdbjFGxODFaUjvZmyt3O1Et6k/oqBQ7ZaZv8AEBM0F8BK3nZmTYsHUlIVClW31ZnTLXKFCQmfMZxUBnr3jNm4MqysHp81CJcTgTmKWc5yKakUg8UT5sUK2SFZWSKk9N0gmHOxPDwDuBvAMzCta+kZIQULyqoyFn1Kf0h5spQSlTirBq2vBaMgZWw0J92w1L14xPipQCaWAYf2iefNLm7UpEU8uWbUQBiMbNI9lgOEbhgptHI5uPhG4xjxvDpaYhY0q/QgxdcTN0p9O0UqUGNPTteLUhNA5dh/SJwZSaNTXZ+EBTJzrLvaDZxemsKcU6SR8ocmd4pLhv3WJdjLZSkkuBUV1gKZiCDTl8HgnY037wvqIhfzOlL4D5MyvD98I52hJBkzC+ahDAsaj9InwmUkZgD1LQJtfaSUpWAkMkFTgVIrqLhnqYuzmK3i9lJQ+VIcvW/EM5eE2Ew5lT2NlpcfNuoYiLXjVAjjrC3HYYEIWLov3DH9e0c8Z+Gdbhi0d7PnZJiVGwNehofgTF32rPCsB+ZB+Zb45h6cooeFwyphypFTb+5i4LlHyJoNxLCruHSx+Wb0i0dEeptHm2Mogj83yiTZmNTLBrvQPipmZLpqHJtbrAs0BngvJNYHu0sYZqHJAIFB3B+LQrQLZiUjiI4w2NKQQWIUGc3HSMRNctet+zfpBRmMcHh0rUlKVqJLioAAoTQdRWGcvw6VK3pqEjiXfsKA+sV+RiGUkjn8mh5s/aJsoZkn1hJ2ngyLF4R2aiVOVlmiYooL5WSz0u549mfSFXjRLY6eC90+1/8AGg0/K1uAaHfhTAeXMLe+1OXmS9De8IvGhH2/EM3t6F/dS9eLuSNC40hvyh/MS7EnZiE6j5aQ6xBpFc8PH7wnl9RFyw2ESuW6q1/T+saOEcX7Q7mMtkzCmUjTcOg4mOpAap0lfOIJU7cpbyyfjE2YZZigbISIc6fAi2vgCAsgOMoPR4KmYYSsMBwKX9HPy+EGYidd67yB/wAhAfiCdlldVf8AhM/pCjPQ42ThxwAIKdQPZQNX4/OOMMoFQt7cw/8AMxrClzX/ALhpSwo0dypmVCRyWo93I+bw5NAMiSDMSogbspStLlQEHiXRXYfCBJJYE8JA+KiTBSak/wAwHwEBjI7Whz3ERqVU/wAwtHSlV7xGTUfzQBiYqbURuOUkEXjIBjynAh1pqHJ+sWnIwYVisYDDvMSWsR8LxZA7PCQKSIZg/rx69IXzRmV3vDNRb0YwrxKd45eUOTIMQQlfKCtmzAFp/fwhZilOS5b+lT0pEuDWc6Wqf6Rzv8R1x/CP52O3sotxZozaKnlFApmDHneAcHKUQV3LkDgGo3OkbxhUEV0Fa8aPF3o5VtIGwGLSqUEk1QMp47pb4hj3MRysy15EVUR7PKzv1hZ9oaYopYNU6gm1uMP/AAQHmLWeATXm59KD0iKhbs6OfFUWGXKQhMtKchyjKrK19X19qneJZOKBm5WzAgpWOSqMeZSVEfywm2lLSFrKCAFF+hF+xMawuMyLBDhQUFWcEpLseozD/UYto57sry5KUrUlhmSS45pLH4uIV7VlDSmrAaQ28RurETJyEkJVUOK7yRmfgXfu8JxNBaluP6wBgHyC/wDSJAkwUUEigLRGxEMAjQj4QxwXmKITLBJ5RDLw6lqAAzFrAVi4eHdlGXLzEFJUa1qwZgzPxPccIWUqGjGxn4MwC0FQmM5KNc1DMlvQdO3QmK34wL47EH8/DL7o0489S51i8eH1JUaKzAKliitc6i1OnxaxiieMVvjsRQj7zUvZKQT0NwNAQNIO4itVIi2JMaYRxSfmmLrsnEjIU/hL9r/OPOsJOyzkcwfpFkk4woWCOn+6n76QVo5OsvkWczmDamUkepP0jS5p+85qSIwIBc3ZMvR43IwSiouGSVufp8oYudzC5A4zB/xr9IC8Uzfu0Je+Y+iAP/OJZo3pYDe0o8gySB8SKwq8Rznny0D3UD/nMA+SRChbwWdJOWigkupiwLEqIdtWjU2Y4Jck+Uq5dsxAAHpEkpWVAU/Gjczz4RrMag2MsJ5VUSRDWiVP0aWnKlZP/bSGPq3dxBkuTp+Y/CkZiMWDmSkaJajM1TT5tGlYlIAJqxJoHqTSEc4+ykb8nCxbqYiSkuBqXjf2vKsOA1xTU6f2+sCIxqTmGZRVok0NWpo16Oa9iIm+tFDB/kEUJryCiPUCMgI48ihQSf8A4wrpVw9IyF78QiDA7A3RVjQv0ILdC1Y5UTnymjX7UaH8uUrg3eFW0UFMwfm1i9UC8gU5MLJsveubwxmLY1gTFLFALlvWCYQ4yXnWQo0Y/JqesS4RnATSukRbSGVZH7qBHGzpjKHMxHiWUqLfsuWQiwZz6Oz0gXbAAlzGLbpr8oPwmICEAEUr84S+JsUnyylIYqIHxeLECqyaqbvFk8OYrIlafeLEdnit4WWXJ4QylFrf3+sTkxxjjCpRU71ibBzi9Q9CKU91oHE8tXX6RNgn424tErYKJpqFJRXX1B7Qr2hs8KLoDFnvfnyPLpDfEKzgCxPC9RwjE4UA2NKBuBoO9y0DlTMtlck4aZZjwsfS0EYvZk1IdUpaQNShQHq0XPw2kypywAVJIuRYBWh517RYJmMaUqof3eT0r1hn1CyimtnkEt0l0kjmC0Mtn7Pnz/ZJyijqUW6D+kWjEbMlLQhPlgqUr2wycqUuStwAKpBNX11aG+zZMoJSlKSpynLlcO5sA1XfVn7xu5awZR+zvwds7ykZHclSS4oKJmk3erFPOPPvFRH23EM3+aq1nevd3fm+keqSZSZc2WcoTUpdyo2WACPZCXysQ5qKh2jyvbOGXNxuIbMT5q/aACqLIZhR9IpF/HJN7FMo/eoPA/MxYJZdSQNVD5wDI2ZnUANBcM5UEqOUOak5f28XHYnhGZ5iZopLBc5iEln0S7mnT0rG5pEepBtoeYXCKWVpQlyyaWAZqk6AQx/whQCsy3aqcu89NKvxdwG7xKnGoligyjNVr2NVakt6MbQtmYxa1hXsJL7t1F8t3AZ7tz0ic+pnBVJI52tiwoJCZSJZG6G1dxo2lSSLtCafgkzJgmWVuj/axag4xPjpykZSogJFgH93M6quXZrn5vEnlkgMC5oAPk3Gloi+pIDySrnlgOFOR6UiCbML3LUFupa3H5xF5mVyQQ134/TTT+smGlqWQgVJLd3LUvE7bYDnGYhvxOwGVwXNP7dOMS/4mNKsRmBYMWe5sdOZYRqWoibu6v0DNy+sG4RASSpTZvpd/SGrOQ0S4TZs2egKSUJSWCQoKUS9Cp9BAGC2KmSpQWklZNApywqAQoNVkj9lhPPXMm5gmYUtb2mqGBpSgYfsxzjE+XKP3jtldQuoseNqUaNJJrA6pC/FScyyQx0fywq1LvW0ZHcvaKWDLBDAivEPpGQLEs2vaEw0ACOpBPoIDxQOpUo8Tb9BDnFbNl5qKzc7QNiykIYivD6x6GzFfnEAVMLlzhmSSKaQwxOoy9K/usJsUN4MG5PGADbXYzOoH1iDYWJR56QQQzsSbkAtRqQZ9mCiVE+ywYcq/OADhf8A3IynKCcwPao9fnCjlu+2buVFuJD34CK3tzEAzEpS1A5NySaVOrAQ9VLygEJJLcAX66RV9okmco0HSgpSGYhmClstiCXYD1v2DwxxWHA3hazcrfvrEWzUjW4ok9eP6wSZrhqF9Im2PaohJZIr0pwNaxkqcXDa2HXlDPCbPWpqEgCg0a/p+sd4rYapYSrLVy1XTpXq9KxFsWns4LOlnG6CcwZmA+Pa7wxwEsKKXUMpJr0v8D8eUBT0ZkMFEqI5VASXN+NewiXZ6MrJPuhx1KSSR3Lc6cIRgsbqxShROtG1IDUEBzZ81c0oUGTwD10BbVqegjJOJ3ruNG5HhzY1hxggHc3vy68oCHjQumYWaKFJCD7Tgmgqd0X4MG51iTZuJCJZSQZajm8tirMkKazPYlTG4ccBDbGYTzUnKQkhjpxHMcWYfGF8tKgAlQCl13sobV3ADcKP/U6KVx0F4UkFKirMoChKlUuwYvxvd34vFdxHhpYnmYmylqWbuyy4SB6k8Xh55wFLDUip6Ch0pTrHaAOgAJNKj01ialJE3YFgtmZZgmKJceyKMWJLEaXNflaGi8XXKKPR67vJnap6awDNQSBXNatnroNKD9vEyF7pBbi3qO0C2KaOLP8AUc7061iGZOSxCiCGZizfOCEJLWDcCNGPR7NfSIJgO8ShSQElYLpJNfZIdgADbX4QL9AIZ+ylzAoZ2BIaoJANFZC920VYgaWOwGKEsoAugVClAguQDYVd+Tekd7HwCZi1l3SdxLqLGjKVdxlFr3PCN+IcDIlnMFV1S4UWo5u7DuKQ9OrHUXVm8VLVPBylIUSQc1jlYuOt27wNL2cqUvMVF6EHM9n1HYW1ERLxJDB3ZWYM/DRzWvzPGOcTjzQAKc2BBFjWsK5AGmIxqAHYF6KV7zfU/WBZqt41o5ZQ4UZzAsrFJAqDmFALPQ0IvwPaOJ+PuSGegFq6kfD48IezMNmYlQTugByAG4JFVNYVLO344ExWJJSNTmqmrkFg9K0Jd+URJnnLVIP4Qohmq4N2N9YGkYVUzMEzFAJWTR6MQwKlF8gBOnXiUdgYFiJ2VRAQQAbFLn1asagnEYlaFqSrKoglyya1f8YjUNb9GLFMkzUSypZUuYGYWF6mia+sczMJN8zKULWSlwyVKqSd1JawDRa0OxGZmez30bSGWAxedYSLJqS4NrfSkd1j0eabT2RMSl1SlpelUkN3iobUlZSOMfRy8j5yog3IYNVwzt8OUUPxjs2ViZTILBLrzZXAABdT0LEgCg0LAsY1gaPKcGiiiTc26RB5eaYDwt3jlOJOWwbjrE2z0hRc9IKAMlTS1PhFfUSon5Hrxh7NASgnlT9Yryi1Bbjr+9IDFCJM2hSWBFrv1MF4XEgrqWFi/PX69oVImcqiCsJNoXAd3/8Aq3WEkjDbCbUUkAVYBn/f7vDaVtQhDMFChZ6mwAbQB3q3d4T+YlYQyd4pukNVyCCn2WfUAHi8SYTCKVLo7VJINi6WqAXLOW/WJMbkwvBqfeSHNQ9gC9Dyq4rw4xJluAS71JuSbV5vHWFQmSLGj0ozA3Ovbs4grzxMSGDcmBpYPyrx4iJi0TYMpCQCQ+jPZ72o5gqXLqK60YPfjUN25QmTOKFKa5qxzBwkVIDVLElrF76QZs7E5lgliNQ4IfmSGZ3jUPFWPpKxoC/OJshJoDyp/eCcLgJajmBCeThqcKUgxE9AFx0Yv8vnD0da0LJmEUB7Pc/2gFOA4nkw6fv91ixysS6mA9afOAtolKVboe2uoLl7P++EBxsSUbFq5BFaC1CG+vZoFWXIDhyeTMS3DUHWGOLQOXxPLUwtROZSiUpVVwwf5NT92sklRCcaCESQ1Q4/EdMu8Gq9D9ewn2kVdnJvfNUhy/sneelRVmeNrTnmr3gsElgmo3XIqLKAY00Y6wHj5xCnYHICSMwrZLtWwCTr9YmxCxqxEtUlASEpW3tJLEczzq7l6ZnrCTzt0zScwrmzlLuxdOegJvoPg0B7Mm5yy3TmG6dAc1AeR5atHUzZqVNVTgk5UjU0JLuwzEWe9oLZrsD/AMfCFBSUkmpGnLSo1hvgkrmqSBVQSnKHABUs5WDmpqaAiiU1EIp+zg6VJZYGrFySknWzGCZuInpMoy6br0KU0QSSQo6OFeh4weK0ZBU/CzJc/JO9oKrvOGYEVFwUqBaJZuHzEjm4PQ0YimgpHUmXOnTDMxBBV7rFx7xDuSXctHKpRUSAXu4DFwlL3FibX/WC16HaOpkmWEAO5IrWmmnHW9m6wLISl84o1HsQVKOosP0MPpOFw5T5bNl95TAqLBz0ALMdHhbicRKUVCSfNaiimwYFgDYnlWh9aPptKzcfJwoynLsokuSUJJc1uerRkLlYfNXeHIIQ1KagntG4X4mtej1BY+7V3+ZiTYKWllqVFoyMjq8hC/8AufvjCJEoZpdBfhyEZGQWFHlvjpAGKWwAcJJ5khyTzPGFuyfZHUxuMgxJEm0j9yqEOFN+n6RkZGYPAaJQ8slg7HTpAw9nuPnGRkKjIs/hpIyPwoOQJU4h1gKIlgUBNtPZWbdYyMjmltjC/Z6Xd675+h+YB7CDMQbjRjTSilRkZGRiScHkJJqafEGDMNJTlsLcByjIyCysNjKX7P74xMsbojIyCdJxLmEA1PryjFmp/fCMjIIGcT/8tR1a/wDqMJNpFswHD6RkZEZnLPZzNLIWRQhKmI0daXbrCafMJTmJJUczq1O8Lm8ZGQqEHUxWXOBQZzQU/wCpMHyA9BGttpeUt67/AP8AqNRkbyZHGyKyQTUl3J6H9T6mDsSr7iSdc06uvsp/U+sZGQY7DHYz8sZlhgwzNS1RaIsOgZV04jtlt0jIyH8lCKZh0qkIzJSp1qdwC+VW678NOEcYhASWSAkVLCgfKutOgjIyAxWB7SxSxNWApQD2BIjIyMii0E//2Q=="/>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2400">
              <a:latin typeface="Times New Roman" pitchFamily="18" charset="0"/>
            </a:endParaRPr>
          </a:p>
        </p:txBody>
      </p:sp>
      <p:sp>
        <p:nvSpPr>
          <p:cNvPr id="19460" name="AutoShape 10" descr="Bildergebnis für Wie wohnen Menschen in Brasilien?"/>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2400">
              <a:latin typeface="Times New Roman" pitchFamily="18" charset="0"/>
            </a:endParaRPr>
          </a:p>
        </p:txBody>
      </p:sp>
      <p:sp>
        <p:nvSpPr>
          <p:cNvPr id="14"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3079" name="Picture 7" descr="C:\Users\Lachner\Documents\AGDD ORDNER\AA MLV\KONFIRMANDENGABE\Konfirmandengabe 2018, Ukraine\Folder, Gestaltung und Erstverschickung\Dorf 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6229" r="4959"/>
          <a:stretch/>
        </p:blipFill>
        <p:spPr bwMode="auto">
          <a:xfrm>
            <a:off x="4565651" y="3847331"/>
            <a:ext cx="4578350" cy="3010669"/>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go-east.de/files/savka1.gif"/>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t="9631"/>
          <a:stretch/>
        </p:blipFill>
        <p:spPr bwMode="auto">
          <a:xfrm>
            <a:off x="6862365" y="1110382"/>
            <a:ext cx="2281585" cy="282267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File:Ukraine-schlechte-Strassen.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 t="11208" r="12050" b="18312"/>
          <a:stretch/>
        </p:blipFill>
        <p:spPr bwMode="auto">
          <a:xfrm>
            <a:off x="3142593" y="1085082"/>
            <a:ext cx="3719772" cy="27622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Lachner\Documents\Pictures\MLV\Ukraine\Nowogradowka\IMAG0004.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0152" t="20507"/>
          <a:stretch/>
        </p:blipFill>
        <p:spPr bwMode="auto">
          <a:xfrm>
            <a:off x="-1" y="3847331"/>
            <a:ext cx="2571977" cy="30340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Lachner\Documents\Pictures\MLV\Ukraine\Bilder Ukraine Hagemann 2005\4Schlangendorf1\k-UkraineSchlangendorf -00b.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12587"/>
          <a:stretch/>
        </p:blipFill>
        <p:spPr bwMode="auto">
          <a:xfrm>
            <a:off x="2571976" y="3847333"/>
            <a:ext cx="2025151" cy="30615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Bildergebnis für Häuser in Kiew"/>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t="11087"/>
          <a:stretch/>
        </p:blipFill>
        <p:spPr bwMode="auto">
          <a:xfrm>
            <a:off x="-18257" y="1085082"/>
            <a:ext cx="3160850" cy="2762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dergebnis für Schere zwischen arm und Reich"/>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551787">
            <a:off x="3257926" y="1334457"/>
            <a:ext cx="2485971" cy="24859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2051" name="Picture 3" descr="C:\Users\Lachner\Documents\AGDD ORDNER\AA MLV\KONFIRMANDENGABE\Konfirmandengabe 2018, Ukraine\Folder, Gestaltung und Erstverschickung\Dorf 1.jpg"/>
          <p:cNvPicPr>
            <a:picLocks noChangeAspect="1" noChangeArrowheads="1"/>
          </p:cNvPicPr>
          <p:nvPr/>
        </p:nvPicPr>
        <p:blipFill rotWithShape="1">
          <a:blip r:embed="rId5">
            <a:extLst>
              <a:ext uri="{28A0092B-C50C-407E-A947-70E740481C1C}">
                <a14:useLocalDpi xmlns:a14="http://schemas.microsoft.com/office/drawing/2010/main" val="0"/>
              </a:ext>
            </a:extLst>
          </a:blip>
          <a:srcRect r="5916"/>
          <a:stretch/>
        </p:blipFill>
        <p:spPr bwMode="auto">
          <a:xfrm>
            <a:off x="6084168" y="1487357"/>
            <a:ext cx="2846986" cy="43317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Bildergebnis für Rinat Achmet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123"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805" r="7891"/>
          <a:stretch/>
        </p:blipFill>
        <p:spPr bwMode="auto">
          <a:xfrm>
            <a:off x="274489" y="1463371"/>
            <a:ext cx="2626618" cy="431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Bildergebnis für StraßenkinderUkraine"/>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203848" y="4238148"/>
            <a:ext cx="3651870" cy="242781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74489" y="5819396"/>
            <a:ext cx="2400488" cy="830997"/>
          </a:xfrm>
          <a:prstGeom prst="rect">
            <a:avLst/>
          </a:prstGeom>
          <a:noFill/>
        </p:spPr>
        <p:txBody>
          <a:bodyPr wrap="square" rtlCol="0">
            <a:spAutoFit/>
          </a:bodyPr>
          <a:lstStyle/>
          <a:p>
            <a:pPr algn="ctr"/>
            <a:r>
              <a:rPr lang="de-DE" dirty="0" err="1" smtClean="0">
                <a:solidFill>
                  <a:srgbClr val="FFFFCC"/>
                </a:solidFill>
                <a:latin typeface="+mn-lt"/>
              </a:rPr>
              <a:t>Rinat</a:t>
            </a:r>
            <a:r>
              <a:rPr lang="de-DE" dirty="0" smtClean="0">
                <a:solidFill>
                  <a:srgbClr val="FFFFCC"/>
                </a:solidFill>
                <a:latin typeface="+mn-lt"/>
              </a:rPr>
              <a:t> </a:t>
            </a:r>
            <a:r>
              <a:rPr lang="de-DE" dirty="0" err="1" smtClean="0">
                <a:solidFill>
                  <a:srgbClr val="FFFFCC"/>
                </a:solidFill>
                <a:latin typeface="+mn-lt"/>
              </a:rPr>
              <a:t>Achmetow</a:t>
            </a:r>
            <a:endParaRPr lang="de-DE" dirty="0" smtClean="0">
              <a:solidFill>
                <a:srgbClr val="FFFFCC"/>
              </a:solidFill>
              <a:latin typeface="+mn-lt"/>
            </a:endParaRPr>
          </a:p>
          <a:p>
            <a:pPr algn="ctr"/>
            <a:r>
              <a:rPr lang="de-DE" dirty="0" smtClean="0">
                <a:solidFill>
                  <a:srgbClr val="FFFFCC"/>
                </a:solidFill>
                <a:latin typeface="+mn-lt"/>
              </a:rPr>
              <a:t>Oligarch</a:t>
            </a:r>
            <a:endParaRPr lang="de-DE" dirty="0">
              <a:solidFill>
                <a:srgbClr val="FFFFCC"/>
              </a:solidFill>
              <a:latin typeface="+mn-lt"/>
            </a:endParaRPr>
          </a:p>
        </p:txBody>
      </p:sp>
    </p:spTree>
    <p:extLst>
      <p:ext uri="{BB962C8B-B14F-4D97-AF65-F5344CB8AC3E}">
        <p14:creationId xmlns:p14="http://schemas.microsoft.com/office/powerpoint/2010/main" val="7965268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r>
              <a:rPr lang="de-DE" altLang="de-DE" dirty="0" smtClean="0"/>
              <a:t>Konfirmandengabe 2018</a:t>
            </a:r>
          </a:p>
          <a:p>
            <a:pPr>
              <a:defRPr/>
            </a:pPr>
            <a:endParaRPr lang="de-DE" altLang="de-DE" dirty="0" smtClean="0"/>
          </a:p>
          <a:p>
            <a:pPr>
              <a:defRPr/>
            </a:pPr>
            <a:endParaRPr lang="de-DE" altLang="de-DE" dirty="0"/>
          </a:p>
        </p:txBody>
      </p:sp>
      <p:pic>
        <p:nvPicPr>
          <p:cNvPr id="6146" name="Picture 2" descr="https://upload.wikimedia.org/wikipedia/commons/a/ac/Destroyed_house_in_Donbas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896"/>
            <a:ext cx="4665835" cy="34221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4/45/DPR_fighters.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429000"/>
            <a:ext cx="4665835"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665835" y="404664"/>
            <a:ext cx="4470822" cy="1077218"/>
          </a:xfrm>
          <a:prstGeom prst="rect">
            <a:avLst/>
          </a:prstGeom>
          <a:noFill/>
        </p:spPr>
        <p:txBody>
          <a:bodyPr wrap="square" rtlCol="0">
            <a:spAutoFit/>
          </a:bodyPr>
          <a:lstStyle/>
          <a:p>
            <a:pPr algn="ctr"/>
            <a:r>
              <a:rPr lang="de-DE" sz="3200" dirty="0" smtClean="0">
                <a:solidFill>
                  <a:srgbClr val="FFFFCC"/>
                </a:solidFill>
                <a:latin typeface="+mn-lt"/>
              </a:rPr>
              <a:t>Ostukraine: </a:t>
            </a:r>
          </a:p>
          <a:p>
            <a:pPr algn="ctr"/>
            <a:r>
              <a:rPr lang="de-DE" sz="3200" dirty="0" smtClean="0">
                <a:solidFill>
                  <a:srgbClr val="FFFFCC"/>
                </a:solidFill>
                <a:latin typeface="+mn-lt"/>
              </a:rPr>
              <a:t>Krieg seit 2014</a:t>
            </a:r>
            <a:endParaRPr lang="de-DE" sz="3200" dirty="0">
              <a:solidFill>
                <a:srgbClr val="FFFFCC"/>
              </a:solidFill>
              <a:latin typeface="+mn-lt"/>
            </a:endParaRPr>
          </a:p>
        </p:txBody>
      </p:sp>
      <p:pic>
        <p:nvPicPr>
          <p:cNvPr id="6150" name="Picture 6" descr="Bildergebnis für Binnenflüchtlinge Ukrain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3177" y="1923155"/>
            <a:ext cx="4478165" cy="301169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265543" y="5207398"/>
            <a:ext cx="3293432" cy="1077218"/>
          </a:xfrm>
          <a:prstGeom prst="rect">
            <a:avLst/>
          </a:prstGeom>
          <a:noFill/>
        </p:spPr>
        <p:txBody>
          <a:bodyPr wrap="square" rtlCol="0">
            <a:spAutoFit/>
          </a:bodyPr>
          <a:lstStyle/>
          <a:p>
            <a:pPr algn="ctr"/>
            <a:r>
              <a:rPr lang="de-DE" sz="3200" dirty="0" smtClean="0">
                <a:solidFill>
                  <a:srgbClr val="FFFFCC"/>
                </a:solidFill>
                <a:latin typeface="+mn-lt"/>
              </a:rPr>
              <a:t>Auf der Flucht </a:t>
            </a:r>
          </a:p>
          <a:p>
            <a:pPr algn="ctr"/>
            <a:r>
              <a:rPr lang="de-DE" sz="3200" dirty="0" smtClean="0">
                <a:solidFill>
                  <a:srgbClr val="FFFFCC"/>
                </a:solidFill>
                <a:latin typeface="+mn-lt"/>
              </a:rPr>
              <a:t>im eigenen Land</a:t>
            </a:r>
            <a:endParaRPr lang="de-DE" sz="3200" dirty="0">
              <a:solidFill>
                <a:srgbClr val="FFFFCC"/>
              </a:solidFill>
              <a:latin typeface="+mn-lt"/>
            </a:endParaRPr>
          </a:p>
        </p:txBody>
      </p:sp>
    </p:spTree>
    <p:extLst>
      <p:ext uri="{BB962C8B-B14F-4D97-AF65-F5344CB8AC3E}">
        <p14:creationId xmlns:p14="http://schemas.microsoft.com/office/powerpoint/2010/main" val="200789619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 y="7938"/>
            <a:ext cx="9143999" cy="1143000"/>
          </a:xfrm>
        </p:spPr>
        <p:txBody>
          <a:bodyPr/>
          <a:lstStyle/>
          <a:p>
            <a:pPr eaLnBrk="1" hangingPunct="1"/>
            <a:r>
              <a:rPr lang="de-DE" altLang="de-DE" sz="3600" dirty="0" smtClean="0">
                <a:solidFill>
                  <a:srgbClr val="FFFFCC"/>
                </a:solidFill>
              </a:rPr>
              <a:t>Ukraine – Religion und Kirchen</a:t>
            </a:r>
          </a:p>
        </p:txBody>
      </p:sp>
      <p:sp>
        <p:nvSpPr>
          <p:cNvPr id="2" name="Textfeld 1"/>
          <p:cNvSpPr txBox="1"/>
          <p:nvPr/>
        </p:nvSpPr>
        <p:spPr>
          <a:xfrm>
            <a:off x="4513684" y="1268760"/>
            <a:ext cx="4630316" cy="4278094"/>
          </a:xfrm>
          <a:prstGeom prst="rect">
            <a:avLst/>
          </a:prstGeom>
          <a:solidFill>
            <a:srgbClr val="FFFFCC"/>
          </a:solidFill>
        </p:spPr>
        <p:txBody>
          <a:bodyPr wrap="square">
            <a:spAutoFit/>
          </a:bodyPr>
          <a:lstStyle/>
          <a:p>
            <a:pPr marL="342900" indent="-342900">
              <a:buFont typeface="Wingdings" panose="05000000000000000000" pitchFamily="2" charset="2"/>
              <a:buChar char="§"/>
              <a:defRPr/>
            </a:pPr>
            <a:endParaRPr lang="de-DE" sz="2800"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dirty="0" smtClean="0">
                <a:latin typeface="Arial" panose="020B0604020202020204" pitchFamily="34" charset="0"/>
                <a:cs typeface="Arial" panose="020B0604020202020204" pitchFamily="34" charset="0"/>
              </a:rPr>
              <a:t>Orthodoxe Kirchen: 75 %</a:t>
            </a:r>
          </a:p>
          <a:p>
            <a:pPr marL="342900" indent="-342900">
              <a:buFont typeface="Wingdings" panose="05000000000000000000" pitchFamily="2" charset="2"/>
              <a:buChar char="§"/>
              <a:defRPr/>
            </a:pPr>
            <a:endParaRPr lang="de-DE"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dirty="0" smtClean="0">
                <a:latin typeface="Arial" panose="020B0604020202020204" pitchFamily="34" charset="0"/>
                <a:cs typeface="Arial" panose="020B0604020202020204" pitchFamily="34" charset="0"/>
              </a:rPr>
              <a:t>Evangelische Kirchen: </a:t>
            </a:r>
            <a:r>
              <a:rPr lang="de-DE" dirty="0">
                <a:latin typeface="Arial" panose="020B0604020202020204" pitchFamily="34" charset="0"/>
                <a:cs typeface="Arial" panose="020B0604020202020204" pitchFamily="34" charset="0"/>
              </a:rPr>
              <a:t>2,7 </a:t>
            </a:r>
            <a:r>
              <a:rPr lang="de-DE" dirty="0" smtClean="0">
                <a:latin typeface="Arial" panose="020B0604020202020204" pitchFamily="34" charset="0"/>
                <a:cs typeface="Arial" panose="020B0604020202020204" pitchFamily="34" charset="0"/>
              </a:rPr>
              <a:t>%</a:t>
            </a:r>
          </a:p>
          <a:p>
            <a:pPr marL="342900" indent="-342900">
              <a:buFont typeface="Wingdings" panose="05000000000000000000" pitchFamily="2" charset="2"/>
              <a:buChar char="§"/>
              <a:defRPr/>
            </a:pPr>
            <a:endParaRPr lang="de-DE"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dirty="0" smtClean="0">
                <a:latin typeface="Arial" panose="020B0604020202020204" pitchFamily="34" charset="0"/>
                <a:cs typeface="Arial" panose="020B0604020202020204" pitchFamily="34" charset="0"/>
              </a:rPr>
              <a:t>Katholische Kirchen: 2,4 %</a:t>
            </a:r>
          </a:p>
          <a:p>
            <a:pPr marL="342900" indent="-342900">
              <a:buFont typeface="Wingdings" panose="05000000000000000000" pitchFamily="2" charset="2"/>
              <a:buChar char="§"/>
              <a:defRPr/>
            </a:pPr>
            <a:endParaRPr lang="de-DE"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dirty="0">
                <a:latin typeface="Arial" panose="020B0604020202020204" pitchFamily="34" charset="0"/>
                <a:cs typeface="Arial" panose="020B0604020202020204" pitchFamily="34" charset="0"/>
              </a:rPr>
              <a:t>Muslime: 4%</a:t>
            </a:r>
          </a:p>
          <a:p>
            <a:pPr marL="342900" indent="-342900">
              <a:buFont typeface="Wingdings" panose="05000000000000000000" pitchFamily="2" charset="2"/>
              <a:buChar char="§"/>
              <a:defRPr/>
            </a:pPr>
            <a:endParaRPr lang="de-DE"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dirty="0" smtClean="0">
                <a:latin typeface="Arial" panose="020B0604020202020204" pitchFamily="34" charset="0"/>
                <a:cs typeface="Arial" panose="020B0604020202020204" pitchFamily="34" charset="0"/>
              </a:rPr>
              <a:t>Juden: 0,05 %</a:t>
            </a:r>
          </a:p>
          <a:p>
            <a:pPr marL="342900" indent="-342900">
              <a:buFont typeface="Wingdings" panose="05000000000000000000" pitchFamily="2" charset="2"/>
              <a:buChar char="§"/>
              <a:defRPr/>
            </a:pPr>
            <a:endParaRPr lang="de-DE" sz="2800" dirty="0">
              <a:latin typeface="Arial" panose="020B0604020202020204" pitchFamily="34" charset="0"/>
              <a:cs typeface="Arial" panose="020B0604020202020204" pitchFamily="34" charset="0"/>
            </a:endParaRPr>
          </a:p>
        </p:txBody>
      </p:sp>
      <p:sp>
        <p:nvSpPr>
          <p:cNvPr id="22537" name="Textfeld 2"/>
          <p:cNvSpPr txBox="1">
            <a:spLocks noChangeArrowheads="1"/>
          </p:cNvSpPr>
          <p:nvPr/>
        </p:nvSpPr>
        <p:spPr bwMode="auto">
          <a:xfrm>
            <a:off x="4390901" y="6264225"/>
            <a:ext cx="4357563" cy="400110"/>
          </a:xfrm>
          <a:prstGeom prst="rect">
            <a:avLst/>
          </a:prstGeom>
          <a:solidFill>
            <a:schemeClr val="accent3"/>
          </a:solidFill>
          <a:ln>
            <a:noFill/>
          </a:ln>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de-DE" altLang="de-DE" sz="2000" dirty="0" smtClean="0">
                <a:latin typeface="Arial" charset="0"/>
              </a:rPr>
              <a:t>Orthodoxe St. Andreas Kirche, Kiew</a:t>
            </a:r>
            <a:endParaRPr lang="de-DE" altLang="de-DE" sz="2000" dirty="0">
              <a:latin typeface="Arial" charset="0"/>
            </a:endParaRPr>
          </a:p>
        </p:txBody>
      </p:sp>
      <p:sp>
        <p:nvSpPr>
          <p:cNvPr id="22540" name="AutoShape 13" descr="Bildergebnis für Iglesia Luterana costarricense"/>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endParaRPr lang="de-DE" altLang="de-DE"/>
          </a:p>
        </p:txBody>
      </p:sp>
      <p:pic>
        <p:nvPicPr>
          <p:cNvPr id="2052" name="Picture 4" descr="https://upload.wikimedia.org/wikipedia/commons/thumb/b/bf/St._Andreas%2C_Kiew.JPG/800px-St._Andreas%2C_Kiew.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20444" t="16347" r="13111" b="15676"/>
          <a:stretch/>
        </p:blipFill>
        <p:spPr bwMode="auto">
          <a:xfrm>
            <a:off x="34925" y="987285"/>
            <a:ext cx="4355976" cy="56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8132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366914" y="1255338"/>
            <a:ext cx="5652120" cy="4524315"/>
          </a:xfrm>
          <a:prstGeom prst="rect">
            <a:avLst/>
          </a:prstGeom>
          <a:solidFill>
            <a:srgbClr val="FFFFCC"/>
          </a:solidFill>
        </p:spPr>
        <p:txBody>
          <a:bodyPr wrap="square" rtlCol="0">
            <a:spAutoFit/>
          </a:bodyPr>
          <a:lstStyle/>
          <a:p>
            <a:pPr marL="342900" indent="-342900">
              <a:buFont typeface="Wingdings" panose="05000000000000000000" pitchFamily="2" charset="2"/>
              <a:buChar char="§"/>
              <a:defRPr/>
            </a:pPr>
            <a:endParaRPr lang="de-DE" b="1" dirty="0" smtClean="0">
              <a:solidFill>
                <a:srgbClr val="C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b="1" dirty="0" smtClean="0">
                <a:solidFill>
                  <a:srgbClr val="C00000"/>
                </a:solidFill>
                <a:latin typeface="Arial" panose="020B0604020202020204" pitchFamily="34" charset="0"/>
                <a:cs typeface="Arial" panose="020B0604020202020204" pitchFamily="34" charset="0"/>
              </a:rPr>
              <a:t>Evangelische Kirchen</a:t>
            </a:r>
          </a:p>
          <a:p>
            <a:pPr>
              <a:defRPr/>
            </a:pPr>
            <a:r>
              <a:rPr lang="de-DE" dirty="0" smtClean="0">
                <a:latin typeface="Arial" panose="020B0604020202020204" pitchFamily="34" charset="0"/>
                <a:cs typeface="Arial" panose="020B0604020202020204" pitchFamily="34" charset="0"/>
              </a:rPr>
              <a:t>   - Reformierte </a:t>
            </a:r>
            <a:r>
              <a:rPr lang="de-DE" dirty="0">
                <a:latin typeface="Arial" panose="020B0604020202020204" pitchFamily="34" charset="0"/>
                <a:cs typeface="Arial" panose="020B0604020202020204" pitchFamily="34" charset="0"/>
              </a:rPr>
              <a:t>und </a:t>
            </a:r>
            <a:r>
              <a:rPr lang="de-DE" u="sng" dirty="0" smtClean="0">
                <a:latin typeface="Arial" panose="020B0604020202020204" pitchFamily="34" charset="0"/>
                <a:cs typeface="Arial" panose="020B0604020202020204" pitchFamily="34" charset="0"/>
              </a:rPr>
              <a:t>Lutherische</a:t>
            </a:r>
            <a:r>
              <a:rPr lang="de-DE" dirty="0" smtClean="0">
                <a:latin typeface="Arial" panose="020B0604020202020204" pitchFamily="34" charset="0"/>
                <a:cs typeface="Arial" panose="020B0604020202020204" pitchFamily="34" charset="0"/>
              </a:rPr>
              <a:t> Kirchen</a:t>
            </a:r>
          </a:p>
          <a:p>
            <a:pPr>
              <a:defRPr/>
            </a:pPr>
            <a:r>
              <a:rPr lang="de-DE" dirty="0" smtClean="0">
                <a:latin typeface="Arial" panose="020B0604020202020204" pitchFamily="34" charset="0"/>
                <a:cs typeface="Arial" panose="020B0604020202020204" pitchFamily="34" charset="0"/>
              </a:rPr>
              <a:t>   - Baptisten</a:t>
            </a:r>
          </a:p>
          <a:p>
            <a:pPr>
              <a:defRPr/>
            </a:pPr>
            <a:r>
              <a:rPr lang="de-DE" dirty="0" smtClean="0">
                <a:latin typeface="Arial" panose="020B0604020202020204" pitchFamily="34" charset="0"/>
                <a:cs typeface="Arial" panose="020B0604020202020204" pitchFamily="34" charset="0"/>
              </a:rPr>
              <a:t>   - Mennoniten</a:t>
            </a:r>
          </a:p>
          <a:p>
            <a:pPr>
              <a:defRPr/>
            </a:pPr>
            <a:r>
              <a:rPr lang="de-DE" dirty="0" smtClean="0">
                <a:latin typeface="Arial" panose="020B0604020202020204" pitchFamily="34" charset="0"/>
                <a:cs typeface="Arial" panose="020B0604020202020204" pitchFamily="34" charset="0"/>
              </a:rPr>
              <a:t>   - Pfingstkirche</a:t>
            </a:r>
            <a:endParaRPr lang="de-DE"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endParaRPr lang="de-DE"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r>
              <a:rPr lang="de-DE" b="1" dirty="0" smtClean="0">
                <a:solidFill>
                  <a:srgbClr val="C00000"/>
                </a:solidFill>
                <a:latin typeface="Arial" panose="020B0604020202020204" pitchFamily="34" charset="0"/>
                <a:cs typeface="Arial" panose="020B0604020202020204" pitchFamily="34" charset="0"/>
              </a:rPr>
              <a:t>Lutherische Kirchen                                          </a:t>
            </a:r>
          </a:p>
          <a:p>
            <a:pPr>
              <a:defRPr/>
            </a:pPr>
            <a:r>
              <a:rPr lang="de-DE" b="1" dirty="0">
                <a:solidFill>
                  <a:srgbClr val="C00000"/>
                </a:solidFill>
                <a:latin typeface="Arial" panose="020B0604020202020204" pitchFamily="34" charset="0"/>
                <a:cs typeface="Arial" panose="020B0604020202020204" pitchFamily="34" charset="0"/>
              </a:rPr>
              <a:t> </a:t>
            </a:r>
            <a:r>
              <a:rPr lang="de-DE" b="1" dirty="0" smtClean="0">
                <a:solidFill>
                  <a:srgbClr val="C00000"/>
                </a:solidFill>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 Ukrainisch-Lutherische Kirche </a:t>
            </a:r>
          </a:p>
          <a:p>
            <a:pPr>
              <a:defRPr/>
            </a:pPr>
            <a:r>
              <a:rPr lang="de-DE" dirty="0" smtClean="0">
                <a:latin typeface="Arial" panose="020B0604020202020204" pitchFamily="34" charset="0"/>
                <a:cs typeface="Arial" panose="020B0604020202020204" pitchFamily="34" charset="0"/>
              </a:rPr>
              <a:t>   - Deutsche </a:t>
            </a:r>
            <a:r>
              <a:rPr lang="de-DE" dirty="0">
                <a:latin typeface="Arial" panose="020B0604020202020204" pitchFamily="34" charset="0"/>
                <a:cs typeface="Arial" panose="020B0604020202020204" pitchFamily="34" charset="0"/>
              </a:rPr>
              <a:t>Evangelisch-Lutherische </a:t>
            </a:r>
            <a:r>
              <a:rPr lang="de-DE" dirty="0" smtClean="0">
                <a:latin typeface="Arial" panose="020B0604020202020204" pitchFamily="34" charset="0"/>
                <a:cs typeface="Arial" panose="020B0604020202020204" pitchFamily="34" charset="0"/>
              </a:rPr>
              <a:t> </a:t>
            </a:r>
          </a:p>
          <a:p>
            <a:pPr>
              <a:defRPr/>
            </a:pPr>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    Kirche in der Ukraine (DELKU)</a:t>
            </a:r>
          </a:p>
          <a:p>
            <a:pPr>
              <a:defRPr/>
            </a:pPr>
            <a:endParaRPr lang="de-DE" dirty="0" smtClean="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a:xfrm>
            <a:off x="1" y="85720"/>
            <a:ext cx="9143999" cy="11430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r>
              <a:rPr lang="de-DE" altLang="de-DE" sz="3600" kern="0" dirty="0" smtClean="0">
                <a:solidFill>
                  <a:srgbClr val="FFFFCC"/>
                </a:solidFill>
              </a:rPr>
              <a:t>Ukraine – Religion und Kirchen</a:t>
            </a:r>
          </a:p>
        </p:txBody>
      </p:sp>
      <p:sp>
        <p:nvSpPr>
          <p:cNvPr id="6" name="Textfeld 2"/>
          <p:cNvSpPr txBox="1">
            <a:spLocks noChangeArrowheads="1"/>
          </p:cNvSpPr>
          <p:nvPr/>
        </p:nvSpPr>
        <p:spPr bwMode="auto">
          <a:xfrm>
            <a:off x="3027062" y="6175990"/>
            <a:ext cx="4564160" cy="400110"/>
          </a:xfrm>
          <a:prstGeom prst="rect">
            <a:avLst/>
          </a:prstGeom>
          <a:solidFill>
            <a:schemeClr val="accent3"/>
          </a:solidFill>
          <a:ln>
            <a:noFill/>
          </a:ln>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de-DE" altLang="de-DE" sz="2000" dirty="0" smtClean="0">
                <a:latin typeface="Arial" charset="0"/>
              </a:rPr>
              <a:t>Lutherische St. Paul Kirche, Odessa</a:t>
            </a:r>
            <a:endParaRPr lang="de-DE" altLang="de-DE" sz="2000" dirty="0">
              <a:latin typeface="Arial" charset="0"/>
            </a:endParaRPr>
          </a:p>
        </p:txBody>
      </p:sp>
      <p:cxnSp>
        <p:nvCxnSpPr>
          <p:cNvPr id="7" name="Gerade Verbindung mit Pfeil 6"/>
          <p:cNvCxnSpPr/>
          <p:nvPr/>
        </p:nvCxnSpPr>
        <p:spPr>
          <a:xfrm flipH="1">
            <a:off x="6444208" y="2492896"/>
            <a:ext cx="288032" cy="124951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7170" name="Picture 2" descr="https://upload.wikimedia.org/wikipedia/commons/thumb/4/4b/Novoselskogo-68-9.jpg/800px-Novoselskogo-68-9.jpg"/>
          <p:cNvPicPr>
            <a:picLocks noChangeAspect="1" noChangeArrowheads="1"/>
          </p:cNvPicPr>
          <p:nvPr/>
        </p:nvPicPr>
        <p:blipFill rotWithShape="1">
          <a:blip r:embed="rId3">
            <a:extLst>
              <a:ext uri="{28A0092B-C50C-407E-A947-70E740481C1C}">
                <a14:useLocalDpi xmlns:a14="http://schemas.microsoft.com/office/drawing/2010/main" val="0"/>
              </a:ext>
            </a:extLst>
          </a:blip>
          <a:srcRect l="21629" t="7081" r="11432" b="15748"/>
          <a:stretch/>
        </p:blipFill>
        <p:spPr bwMode="auto">
          <a:xfrm>
            <a:off x="242714" y="1255338"/>
            <a:ext cx="2784348" cy="531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22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Holz spalten, Zeichnu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6311" r="19860"/>
          <a:stretch/>
        </p:blipFill>
        <p:spPr bwMode="auto">
          <a:xfrm>
            <a:off x="3293259" y="2778888"/>
            <a:ext cx="2557482" cy="20425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0" y="257004"/>
            <a:ext cx="9144001" cy="11430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r>
              <a:rPr lang="de-DE" altLang="de-DE" sz="3600" kern="0" dirty="0" smtClean="0">
                <a:solidFill>
                  <a:srgbClr val="FFFFCC"/>
                </a:solidFill>
              </a:rPr>
              <a:t>Ukraine – Religion und Kirchen</a:t>
            </a:r>
          </a:p>
        </p:txBody>
      </p:sp>
      <p:sp>
        <p:nvSpPr>
          <p:cNvPr id="4" name="Ellipse 3"/>
          <p:cNvSpPr/>
          <p:nvPr/>
        </p:nvSpPr>
        <p:spPr>
          <a:xfrm>
            <a:off x="3021360" y="1072952"/>
            <a:ext cx="2736304" cy="15841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smtClean="0">
                <a:solidFill>
                  <a:schemeClr val="tx1"/>
                </a:solidFill>
              </a:rPr>
              <a:t>DELKU</a:t>
            </a:r>
            <a:endParaRPr lang="de-DE" sz="4000" dirty="0">
              <a:solidFill>
                <a:schemeClr val="tx1"/>
              </a:solidFill>
            </a:endParaRPr>
          </a:p>
        </p:txBody>
      </p:sp>
      <p:sp>
        <p:nvSpPr>
          <p:cNvPr id="5" name="Rechteck 4"/>
          <p:cNvSpPr/>
          <p:nvPr/>
        </p:nvSpPr>
        <p:spPr>
          <a:xfrm>
            <a:off x="163377" y="2978516"/>
            <a:ext cx="2617018" cy="10801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3.000 </a:t>
            </a:r>
          </a:p>
          <a:p>
            <a:pPr algn="ctr"/>
            <a:r>
              <a:rPr lang="de-DE" sz="2800" b="1" dirty="0" smtClean="0">
                <a:solidFill>
                  <a:schemeClr val="tx1"/>
                </a:solidFill>
              </a:rPr>
              <a:t>Mitglieder</a:t>
            </a:r>
            <a:endParaRPr lang="de-DE" sz="2800" b="1" dirty="0">
              <a:solidFill>
                <a:schemeClr val="tx1"/>
              </a:solidFill>
            </a:endParaRPr>
          </a:p>
        </p:txBody>
      </p:sp>
      <p:sp>
        <p:nvSpPr>
          <p:cNvPr id="6" name="Rechteck 5"/>
          <p:cNvSpPr/>
          <p:nvPr/>
        </p:nvSpPr>
        <p:spPr>
          <a:xfrm>
            <a:off x="107504" y="1404306"/>
            <a:ext cx="2548458" cy="92146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smtClean="0">
                <a:solidFill>
                  <a:schemeClr val="tx1"/>
                </a:solidFill>
              </a:rPr>
              <a:t>2013</a:t>
            </a:r>
            <a:endParaRPr lang="de-DE" sz="3600" b="1" dirty="0">
              <a:solidFill>
                <a:schemeClr val="tx1"/>
              </a:solidFill>
            </a:endParaRPr>
          </a:p>
        </p:txBody>
      </p:sp>
      <p:sp>
        <p:nvSpPr>
          <p:cNvPr id="7" name="Rechteck 6"/>
          <p:cNvSpPr/>
          <p:nvPr/>
        </p:nvSpPr>
        <p:spPr>
          <a:xfrm>
            <a:off x="160115" y="4316238"/>
            <a:ext cx="2605608" cy="10081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30 </a:t>
            </a:r>
          </a:p>
          <a:p>
            <a:pPr algn="ctr"/>
            <a:r>
              <a:rPr lang="de-DE" sz="2800" b="1" dirty="0" smtClean="0">
                <a:solidFill>
                  <a:schemeClr val="tx1"/>
                </a:solidFill>
              </a:rPr>
              <a:t>Gemeinden</a:t>
            </a:r>
            <a:endParaRPr lang="de-DE" sz="2800" b="1" dirty="0">
              <a:solidFill>
                <a:schemeClr val="tx1"/>
              </a:solidFill>
            </a:endParaRPr>
          </a:p>
        </p:txBody>
      </p:sp>
      <p:sp>
        <p:nvSpPr>
          <p:cNvPr id="8" name="Rechteck 7"/>
          <p:cNvSpPr/>
          <p:nvPr/>
        </p:nvSpPr>
        <p:spPr>
          <a:xfrm>
            <a:off x="160115" y="5617787"/>
            <a:ext cx="2620280" cy="10081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15 </a:t>
            </a:r>
          </a:p>
          <a:p>
            <a:pPr algn="ctr"/>
            <a:r>
              <a:rPr lang="de-DE" sz="2800" b="1" dirty="0" smtClean="0">
                <a:solidFill>
                  <a:schemeClr val="tx1"/>
                </a:solidFill>
              </a:rPr>
              <a:t>Pfarrer</a:t>
            </a:r>
            <a:endParaRPr lang="de-DE" sz="2800" b="1" dirty="0">
              <a:solidFill>
                <a:schemeClr val="tx1"/>
              </a:solidFill>
            </a:endParaRPr>
          </a:p>
        </p:txBody>
      </p:sp>
      <p:sp>
        <p:nvSpPr>
          <p:cNvPr id="9" name="Rechteck 8"/>
          <p:cNvSpPr/>
          <p:nvPr/>
        </p:nvSpPr>
        <p:spPr>
          <a:xfrm>
            <a:off x="6156176" y="1403648"/>
            <a:ext cx="2851298" cy="92146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smtClean="0">
                <a:solidFill>
                  <a:schemeClr val="tx1"/>
                </a:solidFill>
              </a:rPr>
              <a:t>2014: Krise</a:t>
            </a:r>
            <a:endParaRPr lang="de-DE" sz="3600" b="1" dirty="0">
              <a:solidFill>
                <a:schemeClr val="tx1"/>
              </a:solidFill>
            </a:endParaRPr>
          </a:p>
        </p:txBody>
      </p:sp>
      <p:sp>
        <p:nvSpPr>
          <p:cNvPr id="11" name="Rechteck 10"/>
          <p:cNvSpPr/>
          <p:nvPr/>
        </p:nvSpPr>
        <p:spPr>
          <a:xfrm>
            <a:off x="3021360" y="5224025"/>
            <a:ext cx="3240360" cy="14018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Ausschluss / Austritt </a:t>
            </a:r>
          </a:p>
          <a:p>
            <a:pPr algn="ctr"/>
            <a:r>
              <a:rPr lang="de-DE" b="1" dirty="0" smtClean="0">
                <a:solidFill>
                  <a:schemeClr val="tx1"/>
                </a:solidFill>
              </a:rPr>
              <a:t>vieler Gemeinden und Pfarrer</a:t>
            </a:r>
            <a:endParaRPr lang="de-DE" b="1" dirty="0">
              <a:solidFill>
                <a:schemeClr val="tx1"/>
              </a:solidFill>
            </a:endParaRPr>
          </a:p>
        </p:txBody>
      </p:sp>
      <p:pic>
        <p:nvPicPr>
          <p:cNvPr id="4098" name="Picture 2" descr="C:\Users\Lachner\Documents\Pictures\MLV\2015\Bischof Maschewski in MLV Sitzung, Februar 2015\Bischof Maschewski, März 2015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74" t="35857" r="62407" b="13985"/>
          <a:stretch/>
        </p:blipFill>
        <p:spPr bwMode="auto">
          <a:xfrm flipH="1">
            <a:off x="6595778" y="4316238"/>
            <a:ext cx="2011632" cy="2305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6181278" y="2778888"/>
            <a:ext cx="2840632" cy="12797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Verlust der </a:t>
            </a:r>
          </a:p>
          <a:p>
            <a:pPr algn="ctr"/>
            <a:r>
              <a:rPr lang="de-DE" b="1" dirty="0" smtClean="0">
                <a:solidFill>
                  <a:schemeClr val="tx1"/>
                </a:solidFill>
              </a:rPr>
              <a:t>Krim-Gemeinden</a:t>
            </a:r>
            <a:endParaRPr lang="de-DE" b="1" dirty="0">
              <a:solidFill>
                <a:schemeClr val="tx1"/>
              </a:solidFill>
            </a:endParaRPr>
          </a:p>
        </p:txBody>
      </p:sp>
      <p:sp>
        <p:nvSpPr>
          <p:cNvPr id="2" name="Textfeld 1"/>
          <p:cNvSpPr txBox="1"/>
          <p:nvPr/>
        </p:nvSpPr>
        <p:spPr>
          <a:xfrm>
            <a:off x="7266832" y="6221969"/>
            <a:ext cx="1915194" cy="400110"/>
          </a:xfrm>
          <a:prstGeom prst="rect">
            <a:avLst/>
          </a:prstGeom>
          <a:solidFill>
            <a:srgbClr val="FFFFCC"/>
          </a:solidFill>
        </p:spPr>
        <p:txBody>
          <a:bodyPr wrap="square" rtlCol="0">
            <a:spAutoFit/>
          </a:bodyPr>
          <a:lstStyle/>
          <a:p>
            <a:r>
              <a:rPr lang="de-DE" sz="2000" dirty="0" smtClean="0">
                <a:latin typeface="+mn-lt"/>
              </a:rPr>
              <a:t>S. Maschewski</a:t>
            </a:r>
            <a:endParaRPr lang="de-DE" sz="2000" dirty="0">
              <a:latin typeface="+mn-lt"/>
            </a:endParaRPr>
          </a:p>
        </p:txBody>
      </p:sp>
    </p:spTree>
    <p:extLst>
      <p:ext uri="{BB962C8B-B14F-4D97-AF65-F5344CB8AC3E}">
        <p14:creationId xmlns:p14="http://schemas.microsoft.com/office/powerpoint/2010/main" val="2224001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323528" y="6173952"/>
            <a:ext cx="2807990" cy="452851"/>
          </a:xfrm>
        </p:spPr>
        <p:txBody>
          <a:bodyPr/>
          <a:lstStyle/>
          <a:p>
            <a:pPr>
              <a:defRPr/>
            </a:pPr>
            <a:r>
              <a:rPr lang="de-DE" altLang="de-DE" dirty="0" smtClean="0"/>
              <a:t>MLV Konfirmandengabe 2018</a:t>
            </a:r>
          </a:p>
          <a:p>
            <a:pPr>
              <a:defRPr/>
            </a:pPr>
            <a:endParaRPr lang="de-DE" altLang="de-DE" dirty="0"/>
          </a:p>
        </p:txBody>
      </p:sp>
      <p:pic>
        <p:nvPicPr>
          <p:cNvPr id="3074" name="Picture 2" descr="C:\Users\Lachner\Documents\AGDD ORDNER\AA MLV\KONFIRMANDENGABE\Konfirmandengabe 2018, Ukraine\Folder, Gestaltung und Erstverschickung\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l="12789" t="9607"/>
          <a:stretch/>
        </p:blipFill>
        <p:spPr bwMode="auto">
          <a:xfrm>
            <a:off x="5580113" y="1844825"/>
            <a:ext cx="3113208" cy="4302404"/>
          </a:xfrm>
          <a:prstGeom prst="rect">
            <a:avLst/>
          </a:prstGeom>
          <a:noFill/>
          <a:extLst>
            <a:ext uri="{909E8E84-426E-40DD-AFC4-6F175D3DCCD1}">
              <a14:hiddenFill xmlns:a14="http://schemas.microsoft.com/office/drawing/2010/main">
                <a:solidFill>
                  <a:srgbClr val="FFFFFF"/>
                </a:solidFill>
              </a14:hiddenFill>
            </a:ext>
          </a:extLst>
        </p:spPr>
      </p:pic>
      <p:sp>
        <p:nvSpPr>
          <p:cNvPr id="5" name="Titel 5"/>
          <p:cNvSpPr txBox="1">
            <a:spLocks/>
          </p:cNvSpPr>
          <p:nvPr/>
        </p:nvSpPr>
        <p:spPr>
          <a:xfrm>
            <a:off x="-17463" y="188640"/>
            <a:ext cx="9144001" cy="1448544"/>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400" kern="0" dirty="0" smtClean="0">
                <a:solidFill>
                  <a:srgbClr val="FFFFCC"/>
                </a:solidFill>
              </a:rPr>
              <a:t>MLV  Konfirmandengabe  2018</a:t>
            </a:r>
            <a:br>
              <a:rPr lang="de-DE" altLang="de-DE" sz="2400" kern="0" dirty="0" smtClean="0">
                <a:solidFill>
                  <a:srgbClr val="FFFFCC"/>
                </a:solidFill>
              </a:rPr>
            </a:br>
            <a:r>
              <a:rPr lang="de-DE" altLang="de-DE" sz="2400" kern="0" dirty="0" smtClean="0">
                <a:solidFill>
                  <a:srgbClr val="FFFFCC"/>
                </a:solidFill>
              </a:rPr>
              <a:t>„</a:t>
            </a:r>
            <a:r>
              <a:rPr lang="de-DE" altLang="de-DE" sz="3600" kern="0" dirty="0" smtClean="0">
                <a:solidFill>
                  <a:srgbClr val="FFFFCC"/>
                </a:solidFill>
              </a:rPr>
              <a:t>Unter Gottes Schirm…“  </a:t>
            </a:r>
          </a:p>
        </p:txBody>
      </p:sp>
      <p:pic>
        <p:nvPicPr>
          <p:cNvPr id="6" name="Picture 2" descr="https://upload.wikimedia.org/wikipedia/commons/thumb/5/57/Karte_Ukraine.png/800px-Karte_Ukrain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2132856"/>
            <a:ext cx="5244282"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links 6"/>
          <p:cNvSpPr/>
          <p:nvPr/>
        </p:nvSpPr>
        <p:spPr>
          <a:xfrm rot="3176000">
            <a:off x="2562801" y="5127334"/>
            <a:ext cx="1085358" cy="37747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5580113" y="6171253"/>
            <a:ext cx="3171895" cy="400110"/>
          </a:xfrm>
          <a:prstGeom prst="rect">
            <a:avLst/>
          </a:prstGeom>
          <a:noFill/>
        </p:spPr>
        <p:txBody>
          <a:bodyPr wrap="square" rtlCol="0">
            <a:spAutoFit/>
          </a:bodyPr>
          <a:lstStyle/>
          <a:p>
            <a:r>
              <a:rPr lang="de-DE" sz="2000" b="1" dirty="0" smtClean="0">
                <a:solidFill>
                  <a:srgbClr val="FFFFCC"/>
                </a:solidFill>
                <a:latin typeface="+mn-lt"/>
              </a:rPr>
              <a:t>Pfarrer Alexander Gross</a:t>
            </a:r>
            <a:endParaRPr lang="de-DE" sz="2000" b="1" dirty="0">
              <a:solidFill>
                <a:srgbClr val="FFFFCC"/>
              </a:solidFill>
              <a:latin typeface="+mn-lt"/>
            </a:endParaRPr>
          </a:p>
        </p:txBody>
      </p:sp>
    </p:spTree>
    <p:extLst>
      <p:ext uri="{BB962C8B-B14F-4D97-AF65-F5344CB8AC3E}">
        <p14:creationId xmlns:p14="http://schemas.microsoft.com/office/powerpoint/2010/main" val="410482418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chner\Documents\AGDD ORDNER\AA MLV\KONFIRMANDENGABE\Konfirmandengabe 2018, Ukraine\Folder, Gestaltung und Erstverschickung\Dorf 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121" r="8153"/>
          <a:stretch/>
        </p:blipFill>
        <p:spPr bwMode="auto">
          <a:xfrm>
            <a:off x="4183955" y="3485406"/>
            <a:ext cx="4960043" cy="3372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ldergebnis für Odessa"/>
          <p:cNvPicPr>
            <a:picLocks noChangeAspect="1" noChangeArrowheads="1"/>
          </p:cNvPicPr>
          <p:nvPr/>
        </p:nvPicPr>
        <p:blipFill rotWithShape="1">
          <a:blip r:embed="rId5">
            <a:extLst>
              <a:ext uri="{28A0092B-C50C-407E-A947-70E740481C1C}">
                <a14:useLocalDpi xmlns:a14="http://schemas.microsoft.com/office/drawing/2010/main" val="0"/>
              </a:ext>
            </a:extLst>
          </a:blip>
          <a:srcRect l="16512" t="11430" r="16512" b="-1265"/>
          <a:stretch/>
        </p:blipFill>
        <p:spPr bwMode="auto">
          <a:xfrm>
            <a:off x="0" y="0"/>
            <a:ext cx="4183956" cy="42088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upload.wikimedia.org/wikipedia/commons/thumb/c/c7/%D0%9E%D0%B4%D0%B5%D1%81%D1%81%D0%BA%D0%B8%D0%B9_%D1%82%D0%B5%D0%B0%D1%82%D1%80_%D0%BE%D0%BF%D0%B5%D1%80%D1%8B_%D0%B8_%D0%B1%D0%B0%D0%BB%D0%B5%D1%82%D0%B0.jpg/1280px-%D0%9E%D0%B4%D0%B5%D1%81%D1%81%D0%BA%D0%B8%D0%B9_%D1%82%D0%B5%D0%B0%D1%82%D1%80_%D0%BE%D0%BF%D0%B5%D1%80%D1%8B_%D0%B8_%D0%B1%D0%B0%D0%BB%D0%B5%D1%82%D0%B0.jpg"/>
          <p:cNvPicPr>
            <a:picLocks noChangeAspect="1" noChangeArrowheads="1"/>
          </p:cNvPicPr>
          <p:nvPr/>
        </p:nvPicPr>
        <p:blipFill rotWithShape="1">
          <a:blip r:embed="rId6">
            <a:extLst>
              <a:ext uri="{28A0092B-C50C-407E-A947-70E740481C1C}">
                <a14:useLocalDpi xmlns:a14="http://schemas.microsoft.com/office/drawing/2010/main" val="0"/>
              </a:ext>
            </a:extLst>
          </a:blip>
          <a:srcRect r="9986" b="11851"/>
          <a:stretch/>
        </p:blipFill>
        <p:spPr bwMode="auto">
          <a:xfrm>
            <a:off x="4183956" y="0"/>
            <a:ext cx="4960044" cy="350100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6094608" y="5802350"/>
            <a:ext cx="3040212" cy="584775"/>
          </a:xfrm>
          <a:prstGeom prst="rect">
            <a:avLst/>
          </a:prstGeom>
          <a:solidFill>
            <a:srgbClr val="C00000"/>
          </a:solidFill>
        </p:spPr>
        <p:txBody>
          <a:bodyPr wrap="square" rtlCol="0">
            <a:spAutoFit/>
          </a:bodyPr>
          <a:lstStyle/>
          <a:p>
            <a:r>
              <a:rPr lang="de-DE" sz="3200" dirty="0" smtClean="0">
                <a:solidFill>
                  <a:srgbClr val="FFFFCC"/>
                </a:solidFill>
                <a:latin typeface="+mn-lt"/>
              </a:rPr>
              <a:t>Nowogradkivka</a:t>
            </a:r>
            <a:endParaRPr lang="de-DE" sz="3200" dirty="0">
              <a:solidFill>
                <a:srgbClr val="FFFFCC"/>
              </a:solidFill>
              <a:latin typeface="+mn-lt"/>
            </a:endParaRPr>
          </a:p>
        </p:txBody>
      </p:sp>
      <p:pic>
        <p:nvPicPr>
          <p:cNvPr id="1026" name="Picture 2" descr="Bildergebnis für shopping in Odessa"/>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501008"/>
            <a:ext cx="4183955" cy="3356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rot="20353557">
            <a:off x="2964375" y="2990761"/>
            <a:ext cx="1696442" cy="584775"/>
          </a:xfrm>
          <a:prstGeom prst="rect">
            <a:avLst/>
          </a:prstGeom>
          <a:solidFill>
            <a:srgbClr val="C00000"/>
          </a:solidFill>
        </p:spPr>
        <p:txBody>
          <a:bodyPr wrap="square" rtlCol="0">
            <a:spAutoFit/>
          </a:bodyPr>
          <a:lstStyle/>
          <a:p>
            <a:r>
              <a:rPr lang="de-DE" sz="3200" dirty="0" smtClean="0">
                <a:solidFill>
                  <a:srgbClr val="FFFFCC"/>
                </a:solidFill>
                <a:latin typeface="+mn-lt"/>
              </a:rPr>
              <a:t>Odessa</a:t>
            </a:r>
            <a:endParaRPr lang="de-DE" sz="3200" dirty="0">
              <a:solidFill>
                <a:srgbClr val="FFFFCC"/>
              </a:solidFill>
              <a:latin typeface="+mn-lt"/>
            </a:endParaRPr>
          </a:p>
        </p:txBody>
      </p:sp>
    </p:spTree>
    <p:extLst>
      <p:ext uri="{BB962C8B-B14F-4D97-AF65-F5344CB8AC3E}">
        <p14:creationId xmlns:p14="http://schemas.microsoft.com/office/powerpoint/2010/main" val="246675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chner\Documents\AGDD ORDNER\AA MLV\KONFIRMANDENGABE\Konfirmandengabe 2018, Ukraine\Folder, Gestaltung und Erstverschickung\Anastasia und Viktoria.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611737"/>
            <a:ext cx="9174460" cy="5252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467322" y="5863857"/>
            <a:ext cx="6768752" cy="584775"/>
          </a:xfrm>
          <a:prstGeom prst="rect">
            <a:avLst/>
          </a:prstGeom>
          <a:noFill/>
        </p:spPr>
        <p:txBody>
          <a:bodyPr wrap="square" rtlCol="0">
            <a:spAutoFit/>
          </a:bodyPr>
          <a:lstStyle/>
          <a:p>
            <a:r>
              <a:rPr lang="de-DE" sz="3200" dirty="0" smtClean="0">
                <a:solidFill>
                  <a:srgbClr val="FFFFCC"/>
                </a:solidFill>
                <a:latin typeface="+mn-lt"/>
              </a:rPr>
              <a:t>      Viktoria                  Anastasia </a:t>
            </a:r>
            <a:endParaRPr lang="de-DE" sz="3200" dirty="0">
              <a:solidFill>
                <a:srgbClr val="FFFFCC"/>
              </a:solidFill>
              <a:latin typeface="+mn-lt"/>
            </a:endParaRPr>
          </a:p>
        </p:txBody>
      </p:sp>
      <p:sp>
        <p:nvSpPr>
          <p:cNvPr id="5" name="Titel 5"/>
          <p:cNvSpPr txBox="1">
            <a:spLocks/>
          </p:cNvSpPr>
          <p:nvPr/>
        </p:nvSpPr>
        <p:spPr>
          <a:xfrm>
            <a:off x="4535016" y="40110"/>
            <a:ext cx="4789040" cy="1224136"/>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200" kern="0" dirty="0" smtClean="0">
                <a:solidFill>
                  <a:srgbClr val="FFFFCC"/>
                </a:solidFill>
              </a:rPr>
              <a:t>MLV  Konfirmandengabe  2018</a:t>
            </a:r>
            <a:r>
              <a:rPr lang="de-DE" altLang="de-DE" sz="2400" kern="0" dirty="0" smtClean="0">
                <a:solidFill>
                  <a:srgbClr val="C00000"/>
                </a:solidFill>
              </a:rPr>
              <a:t/>
            </a:r>
            <a:br>
              <a:rPr lang="de-DE" altLang="de-DE" sz="2400" kern="0" dirty="0" smtClean="0">
                <a:solidFill>
                  <a:srgbClr val="C00000"/>
                </a:solidFill>
              </a:rPr>
            </a:br>
            <a:r>
              <a:rPr lang="de-DE" altLang="de-DE" sz="2400" kern="0" dirty="0" smtClean="0">
                <a:solidFill>
                  <a:srgbClr val="C00000"/>
                </a:solidFill>
              </a:rPr>
              <a:t>„Unter Gottes Schirm…“  </a:t>
            </a:r>
          </a:p>
        </p:txBody>
      </p:sp>
    </p:spTree>
    <p:extLst>
      <p:ext uri="{BB962C8B-B14F-4D97-AF65-F5344CB8AC3E}">
        <p14:creationId xmlns:p14="http://schemas.microsoft.com/office/powerpoint/2010/main" val="162918717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Lachner\Documents\AGDD ORDNER\AA MLV\KONFIRMANDENGABE\Konfirmandengabe 2018, Ukraine\Folder, Gestaltung und Erstverschickung\Teilnehmer und Mittarbeiter von Kinderzentr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33" r="14988" b="13065"/>
          <a:stretch/>
        </p:blipFill>
        <p:spPr bwMode="auto">
          <a:xfrm>
            <a:off x="179512" y="1883497"/>
            <a:ext cx="6096725" cy="288032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5"/>
          <p:cNvSpPr txBox="1">
            <a:spLocks/>
          </p:cNvSpPr>
          <p:nvPr/>
        </p:nvSpPr>
        <p:spPr>
          <a:xfrm>
            <a:off x="-17463" y="17190"/>
            <a:ext cx="9144001" cy="1448544"/>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400" kern="0" dirty="0" smtClean="0">
                <a:solidFill>
                  <a:srgbClr val="FFFFCC"/>
                </a:solidFill>
              </a:rPr>
              <a:t>MLV  Konfirmandengabe  2018</a:t>
            </a:r>
            <a:br>
              <a:rPr lang="de-DE" altLang="de-DE" sz="2400" kern="0" dirty="0" smtClean="0">
                <a:solidFill>
                  <a:srgbClr val="FFFFCC"/>
                </a:solidFill>
              </a:rPr>
            </a:br>
            <a:r>
              <a:rPr lang="de-DE" altLang="de-DE" sz="2400" kern="0" dirty="0" smtClean="0">
                <a:solidFill>
                  <a:srgbClr val="FFFFCC"/>
                </a:solidFill>
              </a:rPr>
              <a:t>„</a:t>
            </a:r>
            <a:r>
              <a:rPr lang="de-DE" altLang="de-DE" sz="3600" kern="0" dirty="0" smtClean="0">
                <a:solidFill>
                  <a:srgbClr val="FFFFCC"/>
                </a:solidFill>
              </a:rPr>
              <a:t>Unter Gottes Schirm…“  </a:t>
            </a:r>
          </a:p>
        </p:txBody>
      </p:sp>
      <p:sp>
        <p:nvSpPr>
          <p:cNvPr id="2" name="Textfeld 1"/>
          <p:cNvSpPr txBox="1"/>
          <p:nvPr/>
        </p:nvSpPr>
        <p:spPr>
          <a:xfrm>
            <a:off x="511374" y="5153962"/>
            <a:ext cx="4896544" cy="584775"/>
          </a:xfrm>
          <a:prstGeom prst="rect">
            <a:avLst/>
          </a:prstGeom>
          <a:noFill/>
        </p:spPr>
        <p:txBody>
          <a:bodyPr wrap="square" rtlCol="0">
            <a:spAutoFit/>
          </a:bodyPr>
          <a:lstStyle/>
          <a:p>
            <a:r>
              <a:rPr lang="de-DE" sz="3200" dirty="0" smtClean="0">
                <a:solidFill>
                  <a:srgbClr val="FFFFCC"/>
                </a:solidFill>
                <a:latin typeface="+mn-lt"/>
              </a:rPr>
              <a:t>Kinderzentrum Bethanie</a:t>
            </a:r>
            <a:endParaRPr lang="de-DE" sz="3200" dirty="0">
              <a:solidFill>
                <a:srgbClr val="FFFFCC"/>
              </a:solidFill>
              <a:latin typeface="+mn-lt"/>
            </a:endParaRPr>
          </a:p>
        </p:txBody>
      </p:sp>
      <p:pic>
        <p:nvPicPr>
          <p:cNvPr id="2050" name="Picture 2" descr="C:\Users\Lachner\Documents\Pictures\MLV\MLV Projekte Bilder\Ukraine, Groß Alexander\2017 Freizeiten, diverses\Gemeindehaus in Nowogradkivk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69" r="13479" b="20118"/>
          <a:stretch/>
        </p:blipFill>
        <p:spPr bwMode="auto">
          <a:xfrm>
            <a:off x="5652120" y="4238439"/>
            <a:ext cx="3086101" cy="2301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Lachner\Documents\AGDD ORDNER\AA MLV\KONFIRMANDENGABE\Konfirmandengabe 2018, Ukraine\Folder, Gestaltung und Erstverschickung\Anastasia und Viktoria.jpg"/>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0184" y="1718404"/>
            <a:ext cx="7628706" cy="4364114"/>
          </a:xfrm>
          <a:prstGeom prst="teardrop">
            <a:avLst>
              <a:gd name="adj" fmla="val 103496"/>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187624" y="6082518"/>
            <a:ext cx="6984776" cy="523220"/>
          </a:xfrm>
          <a:prstGeom prst="rect">
            <a:avLst/>
          </a:prstGeom>
          <a:noFill/>
        </p:spPr>
        <p:txBody>
          <a:bodyPr wrap="square" rtlCol="0">
            <a:spAutoFit/>
          </a:bodyPr>
          <a:lstStyle/>
          <a:p>
            <a:r>
              <a:rPr lang="de-DE" sz="2800" b="1" dirty="0" smtClean="0">
                <a:solidFill>
                  <a:srgbClr val="FFFFCC"/>
                </a:solidFill>
                <a:latin typeface="+mn-lt"/>
              </a:rPr>
              <a:t>Eine von 22 traurigen Geschichten…</a:t>
            </a:r>
            <a:endParaRPr lang="de-DE" sz="2800" b="1" dirty="0">
              <a:solidFill>
                <a:srgbClr val="FFFFCC"/>
              </a:solidFill>
              <a:latin typeface="+mn-lt"/>
            </a:endParaRPr>
          </a:p>
        </p:txBody>
      </p:sp>
      <p:sp>
        <p:nvSpPr>
          <p:cNvPr id="7" name="Titel 5"/>
          <p:cNvSpPr txBox="1">
            <a:spLocks/>
          </p:cNvSpPr>
          <p:nvPr/>
        </p:nvSpPr>
        <p:spPr>
          <a:xfrm>
            <a:off x="-17463" y="188640"/>
            <a:ext cx="9144001" cy="1448544"/>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400" kern="0" dirty="0" smtClean="0">
                <a:solidFill>
                  <a:srgbClr val="FFFFCC"/>
                </a:solidFill>
              </a:rPr>
              <a:t>MLV  Konfirmandengabe  2018</a:t>
            </a:r>
            <a:br>
              <a:rPr lang="de-DE" altLang="de-DE" sz="2400" kern="0" dirty="0" smtClean="0">
                <a:solidFill>
                  <a:srgbClr val="FFFFCC"/>
                </a:solidFill>
              </a:rPr>
            </a:br>
            <a:r>
              <a:rPr lang="de-DE" altLang="de-DE" sz="2400" kern="0" dirty="0" smtClean="0">
                <a:solidFill>
                  <a:srgbClr val="FFFFCC"/>
                </a:solidFill>
              </a:rPr>
              <a:t>„</a:t>
            </a:r>
            <a:r>
              <a:rPr lang="de-DE" altLang="de-DE" sz="3600" kern="0" dirty="0" smtClean="0">
                <a:solidFill>
                  <a:srgbClr val="FFFFCC"/>
                </a:solidFill>
              </a:rPr>
              <a:t>Unter Gottes Schirm…“  </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6" descr="Bildergebnis für Menschen in  Costa Rica"/>
          <p:cNvSpPr>
            <a:spLocks noChangeAspect="1" noChangeArrowheads="1"/>
          </p:cNvSpPr>
          <p:nvPr/>
        </p:nvSpPr>
        <p:spPr bwMode="auto">
          <a:xfrm>
            <a:off x="168275"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Titel 5"/>
          <p:cNvSpPr txBox="1">
            <a:spLocks/>
          </p:cNvSpPr>
          <p:nvPr/>
        </p:nvSpPr>
        <p:spPr>
          <a:xfrm>
            <a:off x="-17463" y="188640"/>
            <a:ext cx="9144001" cy="1448544"/>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400" kern="0" dirty="0" smtClean="0">
                <a:solidFill>
                  <a:srgbClr val="FFFFCC"/>
                </a:solidFill>
              </a:rPr>
              <a:t>MLV  Konfirmandengabe  2018</a:t>
            </a:r>
            <a:br>
              <a:rPr lang="de-DE" altLang="de-DE" sz="2400" kern="0" dirty="0" smtClean="0">
                <a:solidFill>
                  <a:srgbClr val="FFFFCC"/>
                </a:solidFill>
              </a:rPr>
            </a:br>
            <a:r>
              <a:rPr lang="de-DE" altLang="de-DE" sz="2400" kern="0" dirty="0" smtClean="0">
                <a:solidFill>
                  <a:srgbClr val="FFFFCC"/>
                </a:solidFill>
              </a:rPr>
              <a:t>„</a:t>
            </a:r>
            <a:r>
              <a:rPr lang="de-DE" altLang="de-DE" sz="3600" kern="0" dirty="0" smtClean="0">
                <a:solidFill>
                  <a:srgbClr val="FFFFCC"/>
                </a:solidFill>
              </a:rPr>
              <a:t>Unter Gottes Schirm…“  </a:t>
            </a:r>
          </a:p>
        </p:txBody>
      </p:sp>
      <p:pic>
        <p:nvPicPr>
          <p:cNvPr id="5122" name="Picture 2" descr="C:\Users\Lachner\Documents\AGDD ORDNER\AA MLV\KONFIRMANDENGABE\Konfirmandengabe 2018, Ukraine\Folder, Gestaltung und Erstverschickung\20170914_17345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460" t="6297" r="13416" b="11851"/>
          <a:stretch/>
        </p:blipFill>
        <p:spPr bwMode="auto">
          <a:xfrm>
            <a:off x="439910" y="1772815"/>
            <a:ext cx="8308553" cy="4896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Bildergebnis für Herz"/>
          <p:cNvPicPr>
            <a:picLocks noChangeAspect="1" noChangeArrowheads="1"/>
          </p:cNvPicPr>
          <p:nvPr/>
        </p:nvPicPr>
        <p:blipFill rotWithShape="1">
          <a:blip r:embed="rId5">
            <a:extLst>
              <a:ext uri="{28A0092B-C50C-407E-A947-70E740481C1C}">
                <a14:useLocalDpi xmlns:a14="http://schemas.microsoft.com/office/drawing/2010/main" val="0"/>
              </a:ext>
            </a:extLst>
          </a:blip>
          <a:srcRect l="7465" t="3732" r="8923" b="6932"/>
          <a:stretch/>
        </p:blipFill>
        <p:spPr bwMode="auto">
          <a:xfrm rot="1662284" flipH="1">
            <a:off x="5674653" y="2613385"/>
            <a:ext cx="998866" cy="932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Datumsplatzhalter 1"/>
          <p:cNvSpPr>
            <a:spLocks noGrp="1"/>
          </p:cNvSpPr>
          <p:nvPr>
            <p:ph type="dt" sz="quarter" idx="10"/>
          </p:nvPr>
        </p:nvSpPr>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de-DE" altLang="de-DE" sz="1400" dirty="0" smtClean="0">
                <a:solidFill>
                  <a:srgbClr val="FFFFCC"/>
                </a:solidFill>
                <a:latin typeface="Calibri" pitchFamily="34" charset="0"/>
              </a:rPr>
              <a:t>Konfirmandengabe 2017</a:t>
            </a:r>
          </a:p>
        </p:txBody>
      </p:sp>
      <p:pic>
        <p:nvPicPr>
          <p:cNvPr id="1026" name="Picture 2" descr="C:\Users\Lachner\Documents\AGDD ORDNER\AA MLV\KONFIRMANDENGABE\Konfirmandengabe 2018, Ukraine\Folder, Gestaltung und Erstverschickung\20171207_1518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22" r="7477"/>
          <a:stretch/>
        </p:blipFill>
        <p:spPr bwMode="auto">
          <a:xfrm>
            <a:off x="0" y="6846"/>
            <a:ext cx="5276850" cy="36419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achner\Documents\AGDD ORDNER\AA MLV\KONFIRMANDENGABE\Konfirmandengabe 2018, Ukraine\Folder, Gestaltung und Erstverschickung\20171207_1506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851" y="-12204"/>
            <a:ext cx="3867150" cy="68749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chner\Documents\AGDD ORDNER\AA MLV\KONFIRMANDENGABE\Konfirmandengabe 2018, Ukraine\Folder, Gestaltung und Erstverschickung\2.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19" t="3846" r="23125" b="4474"/>
          <a:stretch/>
        </p:blipFill>
        <p:spPr bwMode="auto">
          <a:xfrm>
            <a:off x="-1" y="3648767"/>
            <a:ext cx="5276851" cy="3198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Lachner\Documents\AGDD ORDNER\AA MLV\KONFIRMANDENGABE\Konfirmandengabe 2018, Ukraine\Folder, Gestaltung und Erstverschickung\20171207_1437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581" r="34345" b="6696"/>
          <a:stretch/>
        </p:blipFill>
        <p:spPr bwMode="auto">
          <a:xfrm>
            <a:off x="4572000" y="0"/>
            <a:ext cx="4603626" cy="68887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achner\Documents\AGDD ORDNER\AA MLV\KONFIRMANDENGABE\Konfirmandengabe 2018, Ukraine\Folder, Gestaltung und Erstverschickung\20171207_15242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6110" t="17978" b="4825"/>
          <a:stretch/>
        </p:blipFill>
        <p:spPr bwMode="auto">
          <a:xfrm>
            <a:off x="-22448" y="1910"/>
            <a:ext cx="4690414" cy="6886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90364"/>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MLV_logo_farbe fe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940151" y="6040313"/>
            <a:ext cx="3100175" cy="58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Lachner\Documents\AGDD ORDNER\AA MLV\KONFIRMANDENGABE\Konfirmandengabe 2018, Ukraine\Folder, Gestaltung und Erstverschickung\20170914_17292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340768"/>
            <a:ext cx="9169896" cy="5517232"/>
          </a:xfrm>
          <a:prstGeom prst="rect">
            <a:avLst/>
          </a:prstGeom>
          <a:noFill/>
          <a:extLst>
            <a:ext uri="{909E8E84-426E-40DD-AFC4-6F175D3DCCD1}">
              <a14:hiddenFill xmlns:a14="http://schemas.microsoft.com/office/drawing/2010/main">
                <a:solidFill>
                  <a:srgbClr val="FFFFFF"/>
                </a:solidFill>
              </a14:hiddenFill>
            </a:ext>
          </a:extLst>
        </p:spPr>
      </p:pic>
      <p:sp>
        <p:nvSpPr>
          <p:cNvPr id="7" name="Titel 5"/>
          <p:cNvSpPr txBox="1">
            <a:spLocks/>
          </p:cNvSpPr>
          <p:nvPr/>
        </p:nvSpPr>
        <p:spPr>
          <a:xfrm>
            <a:off x="-17463" y="188640"/>
            <a:ext cx="9144001" cy="1152128"/>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400" kern="0" dirty="0" smtClean="0">
                <a:solidFill>
                  <a:srgbClr val="FFFFCC"/>
                </a:solidFill>
              </a:rPr>
              <a:t> </a:t>
            </a:r>
            <a:r>
              <a:rPr lang="de-DE" altLang="de-DE" sz="3200" kern="0" dirty="0" smtClean="0">
                <a:solidFill>
                  <a:srgbClr val="FFFFCC"/>
                </a:solidFill>
              </a:rPr>
              <a:t>Eine Gemeinde in Not hilft Kindern in Not</a:t>
            </a:r>
          </a:p>
        </p:txBody>
      </p:sp>
      <p:pic>
        <p:nvPicPr>
          <p:cNvPr id="8" name="Picture 6" descr="MLV_logo_farbe fe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179512" y="6034365"/>
            <a:ext cx="3131840" cy="58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Bildergebnis für Herz"/>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465" t="3732" r="8923" b="6932"/>
          <a:stretch/>
        </p:blipFill>
        <p:spPr bwMode="auto">
          <a:xfrm>
            <a:off x="583257" y="1901296"/>
            <a:ext cx="5258762" cy="4986719"/>
          </a:xfrm>
          <a:prstGeom prst="rect">
            <a:avLst/>
          </a:prstGeom>
          <a:noFill/>
          <a:extLst>
            <a:ext uri="{909E8E84-426E-40DD-AFC4-6F175D3DCCD1}">
              <a14:hiddenFill xmlns:a14="http://schemas.microsoft.com/office/drawing/2010/main">
                <a:solidFill>
                  <a:srgbClr val="FFFFFF"/>
                </a:solidFill>
              </a14:hiddenFill>
            </a:ext>
          </a:extLst>
        </p:spPr>
      </p:pic>
      <p:sp>
        <p:nvSpPr>
          <p:cNvPr id="7" name="Titel 5"/>
          <p:cNvSpPr txBox="1">
            <a:spLocks/>
          </p:cNvSpPr>
          <p:nvPr/>
        </p:nvSpPr>
        <p:spPr>
          <a:xfrm>
            <a:off x="1050826" y="5945458"/>
            <a:ext cx="3801178" cy="751705"/>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nSpc>
                <a:spcPct val="150000"/>
              </a:lnSpc>
              <a:spcAft>
                <a:spcPts val="1200"/>
              </a:spcAft>
            </a:pPr>
            <a:r>
              <a:rPr lang="de-DE" altLang="de-DE" sz="2200" kern="0" dirty="0" smtClean="0">
                <a:solidFill>
                  <a:srgbClr val="C00000"/>
                </a:solidFill>
              </a:rPr>
              <a:t>„Unter Gottes Schirm…“</a:t>
            </a:r>
            <a:r>
              <a:rPr lang="de-DE" altLang="de-DE" sz="3600" kern="0" dirty="0" smtClean="0">
                <a:solidFill>
                  <a:srgbClr val="C00000"/>
                </a:solidFill>
              </a:rPr>
              <a:t>  </a:t>
            </a:r>
          </a:p>
        </p:txBody>
      </p:sp>
      <p:pic>
        <p:nvPicPr>
          <p:cNvPr id="6147" name="Picture 3" descr="C:\Users\Lachner\Documents\AGDD ORDNER\AA MLV\KONFIRMANDENGABE\Konfirmandengabe 2018, Ukraine\Folder, Gestaltung und Erstverschickung\Anastasia und Viktori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4003" r="12468"/>
          <a:stretch/>
        </p:blipFill>
        <p:spPr bwMode="auto">
          <a:xfrm rot="261873">
            <a:off x="1063645" y="3622716"/>
            <a:ext cx="2577944" cy="1972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achner\Documents\AGDD ORDNER\AA MLV\KONFIRMANDENGABE\Konfirmandengabe 2018, Ukraine\Folder, Gestaltung und Erstverschickung\Teilnehmer und Mittarbeiter von Kinderzentru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533" r="14988" b="13065"/>
          <a:stretch/>
        </p:blipFill>
        <p:spPr bwMode="auto">
          <a:xfrm>
            <a:off x="4686009" y="4415825"/>
            <a:ext cx="4171228" cy="1970643"/>
          </a:xfrm>
          <a:prstGeom prst="rect">
            <a:avLst/>
          </a:prstGeom>
          <a:noFill/>
          <a:extLst>
            <a:ext uri="{909E8E84-426E-40DD-AFC4-6F175D3DCCD1}">
              <a14:hiddenFill xmlns:a14="http://schemas.microsoft.com/office/drawing/2010/main">
                <a:solidFill>
                  <a:srgbClr val="FFFFFF"/>
                </a:solidFill>
              </a14:hiddenFill>
            </a:ext>
          </a:extLst>
        </p:spPr>
      </p:pic>
      <p:sp>
        <p:nvSpPr>
          <p:cNvPr id="3" name="Wolke 2"/>
          <p:cNvSpPr/>
          <p:nvPr/>
        </p:nvSpPr>
        <p:spPr>
          <a:xfrm>
            <a:off x="478905" y="513284"/>
            <a:ext cx="2799015" cy="1512168"/>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Vertrauen</a:t>
            </a:r>
            <a:endParaRPr lang="de-DE" sz="2800" b="1" dirty="0">
              <a:solidFill>
                <a:schemeClr val="tx1"/>
              </a:solidFill>
            </a:endParaRPr>
          </a:p>
        </p:txBody>
      </p:sp>
      <p:sp>
        <p:nvSpPr>
          <p:cNvPr id="9" name="Wolke 8"/>
          <p:cNvSpPr/>
          <p:nvPr/>
        </p:nvSpPr>
        <p:spPr>
          <a:xfrm>
            <a:off x="6084168" y="2060848"/>
            <a:ext cx="2232247" cy="108012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Liebe</a:t>
            </a:r>
            <a:endParaRPr lang="de-DE" sz="2800" b="1" dirty="0">
              <a:solidFill>
                <a:schemeClr val="tx1"/>
              </a:solidFill>
            </a:endParaRPr>
          </a:p>
        </p:txBody>
      </p:sp>
      <p:sp>
        <p:nvSpPr>
          <p:cNvPr id="10" name="Wolke 9"/>
          <p:cNvSpPr/>
          <p:nvPr/>
        </p:nvSpPr>
        <p:spPr>
          <a:xfrm>
            <a:off x="3631351" y="313099"/>
            <a:ext cx="2441306" cy="141834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Freude</a:t>
            </a:r>
            <a:endParaRPr lang="de-DE" sz="2800" b="1" dirty="0">
              <a:solidFill>
                <a:schemeClr val="tx1"/>
              </a:solidFill>
            </a:endParaRPr>
          </a:p>
        </p:txBody>
      </p:sp>
      <p:sp>
        <p:nvSpPr>
          <p:cNvPr id="11" name="Wolke 10"/>
          <p:cNvSpPr/>
          <p:nvPr/>
        </p:nvSpPr>
        <p:spPr>
          <a:xfrm>
            <a:off x="6525886" y="415629"/>
            <a:ext cx="2376264" cy="1213284"/>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solidFill>
                  <a:schemeClr val="tx1"/>
                </a:solidFill>
              </a:rPr>
              <a:t>Frieden</a:t>
            </a:r>
            <a:endParaRPr lang="de-DE" sz="2800" b="1" dirty="0">
              <a:solidFill>
                <a:schemeClr val="tx1"/>
              </a:solidFill>
            </a:endParaRPr>
          </a:p>
        </p:txBody>
      </p:sp>
    </p:spTree>
    <p:extLst>
      <p:ext uri="{BB962C8B-B14F-4D97-AF65-F5344CB8AC3E}">
        <p14:creationId xmlns:p14="http://schemas.microsoft.com/office/powerpoint/2010/main" val="339007702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el 1"/>
          <p:cNvSpPr txBox="1">
            <a:spLocks/>
          </p:cNvSpPr>
          <p:nvPr/>
        </p:nvSpPr>
        <p:spPr bwMode="auto">
          <a:xfrm>
            <a:off x="0" y="4869160"/>
            <a:ext cx="9144000" cy="1988840"/>
          </a:xfrm>
          <a:prstGeom prst="rect">
            <a:avLst/>
          </a:prstGeom>
          <a:solidFill>
            <a:srgbClr val="990000">
              <a:alpha val="70000"/>
            </a:srgbClr>
          </a:solidFill>
          <a:ln>
            <a:noFill/>
          </a:ln>
          <a:effectLst/>
        </p:spPr>
        <p:txBody>
          <a:bodyPr anchor="ct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defRPr/>
            </a:pPr>
            <a:endParaRPr lang="de-DE" altLang="de-DE" sz="2400" b="0" kern="0" dirty="0" smtClean="0">
              <a:solidFill>
                <a:srgbClr val="FFFFCC"/>
              </a:solidFill>
            </a:endParaRPr>
          </a:p>
        </p:txBody>
      </p:sp>
      <p:sp>
        <p:nvSpPr>
          <p:cNvPr id="9" name="Titel 5"/>
          <p:cNvSpPr txBox="1">
            <a:spLocks/>
          </p:cNvSpPr>
          <p:nvPr/>
        </p:nvSpPr>
        <p:spPr>
          <a:xfrm>
            <a:off x="246039" y="188640"/>
            <a:ext cx="4037929" cy="1448544"/>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lgn="l">
              <a:lnSpc>
                <a:spcPct val="150000"/>
              </a:lnSpc>
              <a:spcAft>
                <a:spcPts val="1200"/>
              </a:spcAft>
            </a:pPr>
            <a:r>
              <a:rPr lang="de-DE" altLang="de-DE" sz="2000" kern="0" dirty="0" smtClean="0">
                <a:solidFill>
                  <a:srgbClr val="FFFFCC"/>
                </a:solidFill>
              </a:rPr>
              <a:t>MLV  Konfirmandengabe  2018</a:t>
            </a:r>
            <a:r>
              <a:rPr lang="de-DE" altLang="de-DE" sz="2400" kern="0" dirty="0" smtClean="0">
                <a:solidFill>
                  <a:srgbClr val="FFFFCC"/>
                </a:solidFill>
              </a:rPr>
              <a:t/>
            </a:r>
            <a:br>
              <a:rPr lang="de-DE" altLang="de-DE" sz="2400" kern="0" dirty="0" smtClean="0">
                <a:solidFill>
                  <a:srgbClr val="FFFFCC"/>
                </a:solidFill>
              </a:rPr>
            </a:br>
            <a:r>
              <a:rPr lang="de-DE" altLang="de-DE" sz="2400" kern="0" dirty="0" smtClean="0">
                <a:solidFill>
                  <a:srgbClr val="FFFFCC"/>
                </a:solidFill>
              </a:rPr>
              <a:t>„Unter Gottes Schirm…</a:t>
            </a:r>
            <a:r>
              <a:rPr lang="de-DE" altLang="de-DE" sz="3600" kern="0" dirty="0" smtClean="0">
                <a:solidFill>
                  <a:srgbClr val="FFFFCC"/>
                </a:solidFill>
              </a:rPr>
              <a:t>“  </a:t>
            </a:r>
          </a:p>
        </p:txBody>
      </p:sp>
      <p:pic>
        <p:nvPicPr>
          <p:cNvPr id="7170" name="Picture 2" descr="C:\Users\Lachner\Documents\AGDD ORDNER\AA MLV\KONFIRMANDENGABE\Konfirmandengabe 2018, Ukraine\Folder, Gestaltung und Erstverschickung\20170914_17362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6039" y="1844824"/>
            <a:ext cx="8651921" cy="4866706"/>
          </a:xfrm>
          <a:prstGeom prst="rect">
            <a:avLst/>
          </a:prstGeom>
          <a:noFill/>
          <a:extLst>
            <a:ext uri="{909E8E84-426E-40DD-AFC4-6F175D3DCCD1}">
              <a14:hiddenFill xmlns:a14="http://schemas.microsoft.com/office/drawing/2010/main">
                <a:solidFill>
                  <a:srgbClr val="FFFFFF"/>
                </a:solidFill>
              </a14:hiddenFill>
            </a:ext>
          </a:extLst>
        </p:spPr>
      </p:pic>
      <p:sp>
        <p:nvSpPr>
          <p:cNvPr id="2" name="Abgerundete rechteckige Legende 1"/>
          <p:cNvSpPr/>
          <p:nvPr/>
        </p:nvSpPr>
        <p:spPr>
          <a:xfrm>
            <a:off x="5148064" y="476672"/>
            <a:ext cx="3430044" cy="1724000"/>
          </a:xfrm>
          <a:prstGeom prst="wedgeRoundRectCallout">
            <a:avLst>
              <a:gd name="adj1" fmla="val -82756"/>
              <a:gd name="adj2" fmla="val 13530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dirty="0">
              <a:solidFill>
                <a:schemeClr val="tx1"/>
              </a:solidFill>
            </a:endParaRPr>
          </a:p>
          <a:p>
            <a:pPr algn="ctr"/>
            <a:r>
              <a:rPr lang="de-DE" sz="3600" dirty="0" smtClean="0">
                <a:solidFill>
                  <a:schemeClr val="tx1"/>
                </a:solidFill>
              </a:rPr>
              <a:t>Danke für deine Spende!</a:t>
            </a:r>
          </a:p>
          <a:p>
            <a:pPr algn="ctr"/>
            <a:endParaRPr lang="de-DE" sz="36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txBox="1">
            <a:spLocks/>
          </p:cNvSpPr>
          <p:nvPr/>
        </p:nvSpPr>
        <p:spPr>
          <a:xfrm>
            <a:off x="-16346" y="1484784"/>
            <a:ext cx="5148263" cy="3168352"/>
          </a:xfrm>
          <a:prstGeom prst="rect">
            <a:avLst/>
          </a:prstGeom>
          <a:solidFill>
            <a:srgbClr val="FFC000"/>
          </a:solidFill>
        </p:spPr>
        <p:txBody>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a:lstStyle>
          <a:p>
            <a:pPr marL="0" indent="0" algn="ctr">
              <a:spcBef>
                <a:spcPts val="0"/>
              </a:spcBef>
              <a:spcAft>
                <a:spcPts val="600"/>
              </a:spcAft>
              <a:buFontTx/>
              <a:buNone/>
              <a:defRPr/>
            </a:pPr>
            <a:endParaRPr lang="de-DE" sz="1600" b="1" kern="0" dirty="0" smtClean="0"/>
          </a:p>
          <a:p>
            <a:pPr>
              <a:spcBef>
                <a:spcPts val="0"/>
              </a:spcBef>
              <a:spcAft>
                <a:spcPts val="600"/>
              </a:spcAft>
              <a:defRPr/>
            </a:pPr>
            <a:r>
              <a:rPr lang="de-DE" sz="2400" kern="0" dirty="0" smtClean="0">
                <a:latin typeface="+mj-lt"/>
              </a:rPr>
              <a:t>im Pfarramt abgeben</a:t>
            </a:r>
          </a:p>
          <a:p>
            <a:pPr>
              <a:spcBef>
                <a:spcPts val="0"/>
              </a:spcBef>
              <a:spcAft>
                <a:spcPts val="600"/>
              </a:spcAft>
              <a:defRPr/>
            </a:pPr>
            <a:endParaRPr lang="de-DE" sz="2400" kern="0" dirty="0" smtClean="0">
              <a:latin typeface="+mj-lt"/>
            </a:endParaRPr>
          </a:p>
          <a:p>
            <a:pPr>
              <a:spcBef>
                <a:spcPts val="0"/>
              </a:spcBef>
              <a:spcAft>
                <a:spcPts val="600"/>
              </a:spcAft>
              <a:defRPr/>
            </a:pPr>
            <a:r>
              <a:rPr lang="de-DE" sz="2400" kern="0" dirty="0" smtClean="0">
                <a:latin typeface="+mj-lt"/>
              </a:rPr>
              <a:t>direkt auf das Spendenkonto                   des  MLV überweisen – es ist                       auf dem Faltblatt angegeben                              </a:t>
            </a:r>
          </a:p>
          <a:p>
            <a:pPr marL="0" indent="0">
              <a:spcBef>
                <a:spcPts val="0"/>
              </a:spcBef>
              <a:spcAft>
                <a:spcPts val="600"/>
              </a:spcAft>
              <a:buNone/>
              <a:defRPr/>
            </a:pPr>
            <a:r>
              <a:rPr lang="de-DE" sz="2400" b="1" kern="0" dirty="0">
                <a:latin typeface="+mj-lt"/>
                <a:cs typeface="+mn-cs"/>
              </a:rPr>
              <a:t> </a:t>
            </a:r>
            <a:r>
              <a:rPr lang="de-DE" sz="2400" b="1" kern="0" dirty="0" smtClean="0">
                <a:latin typeface="+mj-lt"/>
                <a:cs typeface="+mn-cs"/>
              </a:rPr>
              <a:t>   Stichwort</a:t>
            </a:r>
            <a:r>
              <a:rPr lang="de-DE" sz="2400" b="1" kern="0" smtClean="0">
                <a:latin typeface="+mj-lt"/>
                <a:cs typeface="+mn-cs"/>
              </a:rPr>
              <a:t>: MLV Konfigabe </a:t>
            </a:r>
            <a:r>
              <a:rPr lang="de-DE" sz="2400" b="1" kern="0" dirty="0" smtClean="0">
                <a:latin typeface="+mj-lt"/>
                <a:cs typeface="+mn-cs"/>
              </a:rPr>
              <a:t>2018</a:t>
            </a:r>
            <a:endParaRPr lang="de-DE" sz="2400" b="1" kern="0" dirty="0">
              <a:latin typeface="+mj-lt"/>
              <a:cs typeface="+mn-cs"/>
            </a:endParaRPr>
          </a:p>
        </p:txBody>
      </p:sp>
      <p:sp>
        <p:nvSpPr>
          <p:cNvPr id="5" name="Titel 1"/>
          <p:cNvSpPr txBox="1">
            <a:spLocks/>
          </p:cNvSpPr>
          <p:nvPr/>
        </p:nvSpPr>
        <p:spPr>
          <a:xfrm>
            <a:off x="0" y="404813"/>
            <a:ext cx="9177338" cy="944562"/>
          </a:xfrm>
          <a:prstGeom prst="rect">
            <a:avLst/>
          </a:prstGeom>
          <a:noFill/>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a:defRPr/>
            </a:pPr>
            <a:r>
              <a:rPr lang="de-DE" altLang="de-DE" sz="3600" b="0" kern="0" dirty="0" smtClean="0">
                <a:solidFill>
                  <a:srgbClr val="FFFFCC"/>
                </a:solidFill>
              </a:rPr>
              <a:t>Wie kommt deine Spende in die Ukraine?</a:t>
            </a:r>
          </a:p>
        </p:txBody>
      </p:sp>
      <p:sp>
        <p:nvSpPr>
          <p:cNvPr id="6" name="Textfeld 5"/>
          <p:cNvSpPr txBox="1"/>
          <p:nvPr/>
        </p:nvSpPr>
        <p:spPr>
          <a:xfrm>
            <a:off x="5131917" y="1954213"/>
            <a:ext cx="4045421" cy="4524315"/>
          </a:xfrm>
          <a:prstGeom prst="rect">
            <a:avLst/>
          </a:prstGeom>
          <a:solidFill>
            <a:schemeClr val="bg1">
              <a:lumMod val="60000"/>
              <a:lumOff val="40000"/>
            </a:schemeClr>
          </a:solidFill>
        </p:spPr>
        <p:txBody>
          <a:bodyPr wrap="square">
            <a:spAutoFit/>
          </a:bodyPr>
          <a:lstStyle/>
          <a:p>
            <a:pPr>
              <a:defRPr/>
            </a:pPr>
            <a:endParaRPr lang="de-DE" dirty="0">
              <a:latin typeface="+mj-lt"/>
              <a:cs typeface="+mn-cs"/>
            </a:endParaRPr>
          </a:p>
          <a:p>
            <a:pPr algn="ctr">
              <a:defRPr/>
            </a:pPr>
            <a:r>
              <a:rPr lang="de-DE" dirty="0">
                <a:latin typeface="+mj-lt"/>
                <a:cs typeface="+mn-cs"/>
              </a:rPr>
              <a:t>Kommt alles Geld </a:t>
            </a:r>
            <a:endParaRPr lang="de-DE" dirty="0" smtClean="0">
              <a:latin typeface="+mj-lt"/>
              <a:cs typeface="+mn-cs"/>
            </a:endParaRPr>
          </a:p>
          <a:p>
            <a:pPr algn="ctr">
              <a:defRPr/>
            </a:pPr>
            <a:r>
              <a:rPr lang="de-DE" dirty="0" smtClean="0">
                <a:latin typeface="+mj-lt"/>
                <a:cs typeface="+mn-cs"/>
              </a:rPr>
              <a:t>in der Ukraine an</a:t>
            </a:r>
            <a:r>
              <a:rPr lang="de-DE" dirty="0">
                <a:latin typeface="+mj-lt"/>
                <a:cs typeface="+mn-cs"/>
              </a:rPr>
              <a:t>?</a:t>
            </a:r>
          </a:p>
          <a:p>
            <a:pPr>
              <a:defRPr/>
            </a:pPr>
            <a:endParaRPr lang="de-DE" dirty="0">
              <a:latin typeface="+mj-lt"/>
              <a:cs typeface="+mn-cs"/>
            </a:endParaRPr>
          </a:p>
          <a:p>
            <a:pPr algn="ctr">
              <a:defRPr/>
            </a:pPr>
            <a:r>
              <a:rPr lang="de-DE" b="1" dirty="0">
                <a:latin typeface="+mj-lt"/>
                <a:cs typeface="+mn-cs"/>
              </a:rPr>
              <a:t>Ja - alles kommt </a:t>
            </a:r>
          </a:p>
          <a:p>
            <a:pPr algn="ctr">
              <a:defRPr/>
            </a:pPr>
            <a:r>
              <a:rPr lang="de-DE" b="1" dirty="0">
                <a:latin typeface="+mj-lt"/>
                <a:cs typeface="+mn-cs"/>
              </a:rPr>
              <a:t>zu 100 Prozent an!</a:t>
            </a:r>
          </a:p>
          <a:p>
            <a:pPr>
              <a:defRPr/>
            </a:pPr>
            <a:endParaRPr lang="de-DE" dirty="0">
              <a:latin typeface="+mj-lt"/>
              <a:cs typeface="+mn-cs"/>
            </a:endParaRPr>
          </a:p>
          <a:p>
            <a:pPr algn="ctr">
              <a:defRPr/>
            </a:pPr>
            <a:r>
              <a:rPr lang="de-DE" dirty="0">
                <a:latin typeface="+mj-lt"/>
                <a:cs typeface="+mn-cs"/>
              </a:rPr>
              <a:t>Von deiner Spende wird nichts für Verwaltung, Werbung oder Personalkosten einbehalten.</a:t>
            </a:r>
          </a:p>
          <a:p>
            <a:pPr>
              <a:defRPr/>
            </a:pPr>
            <a:endParaRPr lang="de-DE" dirty="0">
              <a:latin typeface="+mj-lt"/>
              <a:cs typeface="+mn-cs"/>
            </a:endParaRPr>
          </a:p>
        </p:txBody>
      </p:sp>
      <p:pic>
        <p:nvPicPr>
          <p:cNvPr id="7" name="Picture 6" descr="MLV_logo_farbe f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432464" y="5511008"/>
            <a:ext cx="4250641" cy="79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s://upload.wikimedia.org/wikipedia/commons/thumb/b/be/Europe%2C_administrative_divisions_-_de_-_colored.svg/1401px-Europe%2C_administrative_divisions_-_de_-_colored.svg.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77997" y="1055950"/>
            <a:ext cx="6639981" cy="5684723"/>
          </a:xfrm>
          <a:prstGeom prst="rect">
            <a:avLst/>
          </a:prstGeom>
          <a:noFill/>
          <a:extLst>
            <a:ext uri="{909E8E84-426E-40DD-AFC4-6F175D3DCCD1}">
              <a14:hiddenFill xmlns:a14="http://schemas.microsoft.com/office/drawing/2010/main">
                <a:solidFill>
                  <a:srgbClr val="FFFFFF"/>
                </a:solidFill>
              </a14:hiddenFill>
            </a:ext>
          </a:extLst>
        </p:spPr>
      </p:pic>
      <p:sp>
        <p:nvSpPr>
          <p:cNvPr id="6" name="Pfeil nach links 5"/>
          <p:cNvSpPr/>
          <p:nvPr/>
        </p:nvSpPr>
        <p:spPr>
          <a:xfrm rot="20038835">
            <a:off x="5810595" y="2997294"/>
            <a:ext cx="2852141" cy="97036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solidFill>
                  <a:srgbClr val="FFFFCC"/>
                </a:solidFill>
              </a:rPr>
              <a:t>Ukraine</a:t>
            </a:r>
            <a:endParaRPr lang="de-DE" sz="3200" b="1" dirty="0">
              <a:solidFill>
                <a:srgbClr val="FFFFCC"/>
              </a:solidFill>
            </a:endParaRPr>
          </a:p>
        </p:txBody>
      </p:sp>
      <p:cxnSp>
        <p:nvCxnSpPr>
          <p:cNvPr id="4" name="Gerade Verbindung mit Pfeil 3"/>
          <p:cNvCxnSpPr/>
          <p:nvPr/>
        </p:nvCxnSpPr>
        <p:spPr>
          <a:xfrm flipV="1">
            <a:off x="5220072" y="4933402"/>
            <a:ext cx="690407" cy="130237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967594" y="260350"/>
            <a:ext cx="7060789"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sp>
        <p:nvSpPr>
          <p:cNvPr id="2" name="Textfeld 1"/>
          <p:cNvSpPr txBox="1"/>
          <p:nvPr/>
        </p:nvSpPr>
        <p:spPr>
          <a:xfrm>
            <a:off x="5364088" y="6079876"/>
            <a:ext cx="996189" cy="461665"/>
          </a:xfrm>
          <a:prstGeom prst="rect">
            <a:avLst/>
          </a:prstGeom>
          <a:solidFill>
            <a:srgbClr val="C00000"/>
          </a:solidFill>
        </p:spPr>
        <p:txBody>
          <a:bodyPr wrap="square" rtlCol="0">
            <a:spAutoFit/>
          </a:bodyPr>
          <a:lstStyle/>
          <a:p>
            <a:pPr algn="ctr"/>
            <a:r>
              <a:rPr lang="de-DE" b="1" dirty="0" smtClean="0">
                <a:solidFill>
                  <a:srgbClr val="FFFFCC"/>
                </a:solidFill>
                <a:latin typeface="+mj-lt"/>
              </a:rPr>
              <a:t>Krim</a:t>
            </a:r>
            <a:endParaRPr lang="de-DE" b="1" dirty="0">
              <a:solidFill>
                <a:srgbClr val="FFFFCC"/>
              </a:solidFill>
              <a:latin typeface="+mj-lt"/>
            </a:endParaRPr>
          </a:p>
        </p:txBody>
      </p:sp>
      <p:sp>
        <p:nvSpPr>
          <p:cNvPr id="3" name="Flussdiagramm: Verbindungsstelle 2"/>
          <p:cNvSpPr/>
          <p:nvPr/>
        </p:nvSpPr>
        <p:spPr>
          <a:xfrm>
            <a:off x="5862182" y="4544067"/>
            <a:ext cx="605737" cy="541116"/>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317476" y="6381328"/>
            <a:ext cx="2663974" cy="582612"/>
          </a:xfrm>
        </p:spPr>
        <p:txBody>
          <a:bodyPr/>
          <a:lstStyle/>
          <a:p>
            <a:pPr>
              <a:defRPr/>
            </a:pPr>
            <a:r>
              <a:rPr lang="de-DE" altLang="de-DE" dirty="0" smtClean="0"/>
              <a:t>MLV Konfirmandengabe 2018</a:t>
            </a:r>
          </a:p>
          <a:p>
            <a:pPr>
              <a:defRPr/>
            </a:pPr>
            <a:endParaRPr lang="de-DE" altLang="de-DE" dirty="0"/>
          </a:p>
        </p:txBody>
      </p:sp>
      <p:pic>
        <p:nvPicPr>
          <p:cNvPr id="3074" name="Picture 2" descr="https://upload.wikimedia.org/wikipedia/commons/thumb/5/57/Karte_Ukraine.png/800px-Karte_Ukraine.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2775" y="837714"/>
            <a:ext cx="7533167" cy="5275243"/>
          </a:xfrm>
          <a:prstGeom prst="rect">
            <a:avLst/>
          </a:prstGeom>
          <a:noFill/>
          <a:extLst>
            <a:ext uri="{909E8E84-426E-40DD-AFC4-6F175D3DCCD1}">
              <a14:hiddenFill xmlns:a14="http://schemas.microsoft.com/office/drawing/2010/main">
                <a:solidFill>
                  <a:srgbClr val="FFFFFF"/>
                </a:solidFill>
              </a14:hiddenFill>
            </a:ext>
          </a:extLst>
        </p:spPr>
      </p:pic>
      <p:sp>
        <p:nvSpPr>
          <p:cNvPr id="4" name="Pfeil nach links 3"/>
          <p:cNvSpPr/>
          <p:nvPr/>
        </p:nvSpPr>
        <p:spPr>
          <a:xfrm rot="19115860">
            <a:off x="4265055" y="1627418"/>
            <a:ext cx="1085358" cy="57071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AutoShape 4" descr="Bildergebnis für Vitali Klitschk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Bildergebnis für Vitali Klitschk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8" descr="Bildergebnis für Vitali Klitschk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966" y="465138"/>
            <a:ext cx="19145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C:\Users\Lachner\Documents\AGDD ORDNER\AA MLV\KONFIRMANDENGABE\Konfirmandengabe 2018, Ukraine\Folder, Gestaltung und Erstverschickung\Flagge Ukrai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723" y="3284984"/>
            <a:ext cx="2286589" cy="152609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e/ee/Flag_colors.jpg/220px-Flag_colors.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76477" y="4953747"/>
            <a:ext cx="2302835" cy="15282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ergebnis für Griwna UA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893" y="4737557"/>
            <a:ext cx="3021955" cy="1443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52177" y="4214337"/>
            <a:ext cx="1869827" cy="523220"/>
          </a:xfrm>
          <a:prstGeom prst="rect">
            <a:avLst/>
          </a:prstGeom>
          <a:solidFill>
            <a:srgbClr val="FFFFCC"/>
          </a:solidFill>
          <a:ln>
            <a:solidFill>
              <a:schemeClr val="tx1"/>
            </a:solidFill>
          </a:ln>
        </p:spPr>
        <p:txBody>
          <a:bodyPr wrap="square" rtlCol="0">
            <a:spAutoFit/>
          </a:bodyPr>
          <a:lstStyle/>
          <a:p>
            <a:pPr algn="ctr"/>
            <a:r>
              <a:rPr lang="az-Cyrl-AZ" sz="2800" dirty="0">
                <a:latin typeface="+mn-lt"/>
              </a:rPr>
              <a:t>гривня</a:t>
            </a:r>
            <a:endParaRPr lang="de-DE" sz="2800" dirty="0">
              <a:latin typeface="+mn-lt"/>
            </a:endParaRPr>
          </a:p>
        </p:txBody>
      </p:sp>
      <p:sp>
        <p:nvSpPr>
          <p:cNvPr id="13" name="Rectangle 2"/>
          <p:cNvSpPr txBox="1">
            <a:spLocks noChangeArrowheads="1"/>
          </p:cNvSpPr>
          <p:nvPr/>
        </p:nvSpPr>
        <p:spPr>
          <a:xfrm>
            <a:off x="3175" y="160337"/>
            <a:ext cx="6451189"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spTree>
    <p:extLst>
      <p:ext uri="{BB962C8B-B14F-4D97-AF65-F5344CB8AC3E}">
        <p14:creationId xmlns:p14="http://schemas.microsoft.com/office/powerpoint/2010/main" val="18981288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6987" y="122237"/>
            <a:ext cx="9144000" cy="646331"/>
          </a:xfrm>
          <a:prstGeom prst="rect">
            <a:avLst/>
          </a:prstGeom>
          <a:noFill/>
        </p:spPr>
        <p:txBody>
          <a:bodyPr>
            <a:spAutoFit/>
          </a:bodyPr>
          <a:lstStyle/>
          <a:p>
            <a:pPr>
              <a:defRPr/>
            </a:pPr>
            <a:r>
              <a:rPr lang="de-DE" sz="3600" b="1" dirty="0">
                <a:solidFill>
                  <a:srgbClr val="FFFFCC"/>
                </a:solidFill>
                <a:latin typeface="+mj-lt"/>
                <a:cs typeface="+mn-cs"/>
              </a:rPr>
              <a:t>  </a:t>
            </a:r>
            <a:r>
              <a:rPr lang="de-DE" sz="3600" b="1" dirty="0" smtClean="0">
                <a:solidFill>
                  <a:srgbClr val="FFFFCC"/>
                </a:solidFill>
                <a:latin typeface="+mj-lt"/>
                <a:cs typeface="+mn-cs"/>
              </a:rPr>
              <a:t>Ukraine </a:t>
            </a:r>
            <a:r>
              <a:rPr lang="de-DE" sz="3600" b="1" dirty="0">
                <a:solidFill>
                  <a:srgbClr val="FFFFCC"/>
                </a:solidFill>
                <a:latin typeface="+mj-lt"/>
                <a:cs typeface="+mn-cs"/>
              </a:rPr>
              <a:t>– </a:t>
            </a:r>
            <a:r>
              <a:rPr lang="de-DE" sz="3600" b="1" dirty="0" smtClean="0">
                <a:solidFill>
                  <a:srgbClr val="FFFFCC"/>
                </a:solidFill>
                <a:latin typeface="+mj-lt"/>
                <a:cs typeface="+mn-cs"/>
              </a:rPr>
              <a:t>Geschichte und Gesellschaft</a:t>
            </a:r>
            <a:endParaRPr lang="de-DE" sz="3600" b="1" dirty="0">
              <a:solidFill>
                <a:srgbClr val="FFFFCC"/>
              </a:solidFill>
              <a:latin typeface="+mj-lt"/>
              <a:cs typeface="+mn-cs"/>
            </a:endParaRPr>
          </a:p>
        </p:txBody>
      </p:sp>
      <p:sp>
        <p:nvSpPr>
          <p:cNvPr id="4" name="Textfeld 3"/>
          <p:cNvSpPr txBox="1"/>
          <p:nvPr/>
        </p:nvSpPr>
        <p:spPr>
          <a:xfrm>
            <a:off x="140891" y="2314573"/>
            <a:ext cx="4854030" cy="707886"/>
          </a:xfrm>
          <a:prstGeom prst="rect">
            <a:avLst/>
          </a:prstGeom>
          <a:solidFill>
            <a:schemeClr val="tx1"/>
          </a:solidFill>
        </p:spPr>
        <p:txBody>
          <a:bodyPr wrap="square">
            <a:spAutoFit/>
          </a:bodyPr>
          <a:lstStyle/>
          <a:p>
            <a:pPr algn="ctr">
              <a:defRPr/>
            </a:pPr>
            <a:r>
              <a:rPr lang="de-DE" sz="2000" b="1" dirty="0" smtClean="0">
                <a:solidFill>
                  <a:srgbClr val="FFFFCC"/>
                </a:solidFill>
                <a:latin typeface="+mj-lt"/>
                <a:cs typeface="+mn-cs"/>
              </a:rPr>
              <a:t>1918 Ukrainische Soz. Sowjetrepublik</a:t>
            </a:r>
          </a:p>
          <a:p>
            <a:pPr algn="ctr">
              <a:defRPr/>
            </a:pPr>
            <a:r>
              <a:rPr lang="de-DE" sz="2000" b="1" dirty="0" smtClean="0">
                <a:solidFill>
                  <a:srgbClr val="FFFFCC"/>
                </a:solidFill>
                <a:latin typeface="+mj-lt"/>
                <a:cs typeface="+mn-cs"/>
              </a:rPr>
              <a:t>Aufteilung des Landes</a:t>
            </a:r>
            <a:endParaRPr lang="de-DE" sz="2000" b="1" dirty="0">
              <a:solidFill>
                <a:srgbClr val="FFFFCC"/>
              </a:solidFill>
              <a:latin typeface="+mj-lt"/>
              <a:cs typeface="+mn-cs"/>
            </a:endParaRPr>
          </a:p>
        </p:txBody>
      </p:sp>
      <p:sp>
        <p:nvSpPr>
          <p:cNvPr id="12" name="Textfeld 11"/>
          <p:cNvSpPr txBox="1"/>
          <p:nvPr/>
        </p:nvSpPr>
        <p:spPr>
          <a:xfrm>
            <a:off x="127943" y="3265556"/>
            <a:ext cx="4727375" cy="707886"/>
          </a:xfrm>
          <a:prstGeom prst="rect">
            <a:avLst/>
          </a:prstGeom>
          <a:solidFill>
            <a:schemeClr val="tx1"/>
          </a:solidFill>
        </p:spPr>
        <p:txBody>
          <a:bodyPr wrap="square">
            <a:spAutoFit/>
          </a:bodyPr>
          <a:lstStyle/>
          <a:p>
            <a:pPr algn="ctr">
              <a:defRPr/>
            </a:pPr>
            <a:r>
              <a:rPr lang="de-DE" sz="2000" b="1" dirty="0" smtClean="0">
                <a:solidFill>
                  <a:srgbClr val="FFFFCC"/>
                </a:solidFill>
                <a:latin typeface="+mj-lt"/>
                <a:cs typeface="+mn-cs"/>
              </a:rPr>
              <a:t>Nach dem 2. Weltkrieg:</a:t>
            </a:r>
          </a:p>
          <a:p>
            <a:pPr algn="ctr">
              <a:defRPr/>
            </a:pPr>
            <a:r>
              <a:rPr lang="de-DE" sz="2000" b="1" dirty="0" smtClean="0">
                <a:solidFill>
                  <a:srgbClr val="FFFFCC"/>
                </a:solidFill>
                <a:latin typeface="+mj-lt"/>
                <a:cs typeface="+mn-cs"/>
              </a:rPr>
              <a:t>Zuspruch neuer Gebiete</a:t>
            </a:r>
            <a:endParaRPr lang="de-DE" sz="2000" b="1" dirty="0">
              <a:solidFill>
                <a:srgbClr val="FFFFCC"/>
              </a:solidFill>
              <a:latin typeface="+mj-lt"/>
              <a:cs typeface="+mn-cs"/>
            </a:endParaRPr>
          </a:p>
        </p:txBody>
      </p:sp>
      <p:sp>
        <p:nvSpPr>
          <p:cNvPr id="20485" name="AutoShape 12" descr="Bildergebnis für Besiedlung Brasiliens durch Europäe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2400">
              <a:latin typeface="Times New Roman" pitchFamily="18" charset="0"/>
            </a:endParaRPr>
          </a:p>
        </p:txBody>
      </p:sp>
      <p:sp>
        <p:nvSpPr>
          <p:cNvPr id="20486" name="AutoShape 14" descr="Bildergebnis für Besiedlung Brasiliens durch Europäe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de-DE" altLang="de-DE" sz="2400">
              <a:latin typeface="Times New Roman" pitchFamily="18" charset="0"/>
            </a:endParaRPr>
          </a:p>
        </p:txBody>
      </p:sp>
      <p:sp>
        <p:nvSpPr>
          <p:cNvPr id="15" name="Textfeld 14"/>
          <p:cNvSpPr txBox="1"/>
          <p:nvPr/>
        </p:nvSpPr>
        <p:spPr>
          <a:xfrm>
            <a:off x="127943" y="4278781"/>
            <a:ext cx="4656213" cy="400110"/>
          </a:xfrm>
          <a:prstGeom prst="rect">
            <a:avLst/>
          </a:prstGeom>
          <a:solidFill>
            <a:schemeClr val="tx1"/>
          </a:solidFill>
        </p:spPr>
        <p:txBody>
          <a:bodyPr wrap="square">
            <a:spAutoFit/>
          </a:bodyPr>
          <a:lstStyle/>
          <a:p>
            <a:pPr algn="ctr">
              <a:defRPr/>
            </a:pPr>
            <a:r>
              <a:rPr lang="de-DE" sz="2000" b="1" dirty="0" smtClean="0">
                <a:solidFill>
                  <a:srgbClr val="FFFFCC"/>
                </a:solidFill>
                <a:latin typeface="+mj-lt"/>
                <a:cs typeface="+mn-cs"/>
              </a:rPr>
              <a:t>1991 Unabhängigkeit</a:t>
            </a:r>
            <a:endParaRPr lang="de-DE" sz="2000" b="1" dirty="0">
              <a:solidFill>
                <a:srgbClr val="FFFFCC"/>
              </a:solidFill>
              <a:latin typeface="+mj-lt"/>
              <a:cs typeface="+mn-cs"/>
            </a:endParaRPr>
          </a:p>
        </p:txBody>
      </p:sp>
      <p:sp>
        <p:nvSpPr>
          <p:cNvPr id="8" name="Textfeld 7"/>
          <p:cNvSpPr txBox="1"/>
          <p:nvPr/>
        </p:nvSpPr>
        <p:spPr>
          <a:xfrm>
            <a:off x="132507" y="1327454"/>
            <a:ext cx="4722813" cy="707886"/>
          </a:xfrm>
          <a:prstGeom prst="rect">
            <a:avLst/>
          </a:prstGeom>
          <a:solidFill>
            <a:schemeClr val="tx1"/>
          </a:solidFill>
        </p:spPr>
        <p:txBody>
          <a:bodyPr>
            <a:spAutoFit/>
          </a:bodyPr>
          <a:lstStyle/>
          <a:p>
            <a:pPr algn="ctr">
              <a:defRPr/>
            </a:pPr>
            <a:r>
              <a:rPr lang="de-DE" sz="2000" b="1" dirty="0" smtClean="0">
                <a:solidFill>
                  <a:srgbClr val="FFFFCC"/>
                </a:solidFill>
                <a:latin typeface="+mj-lt"/>
                <a:cs typeface="+mn-cs"/>
              </a:rPr>
              <a:t>Wechselvolle Geschichte – verschiedene Herrscher</a:t>
            </a:r>
            <a:endParaRPr lang="de-DE" sz="2000" b="1" dirty="0">
              <a:solidFill>
                <a:srgbClr val="FFFFCC"/>
              </a:solidFill>
              <a:latin typeface="+mj-lt"/>
              <a:cs typeface="+mn-cs"/>
            </a:endParaRPr>
          </a:p>
        </p:txBody>
      </p:sp>
      <p:sp>
        <p:nvSpPr>
          <p:cNvPr id="16" name="Textfeld 15"/>
          <p:cNvSpPr txBox="1"/>
          <p:nvPr/>
        </p:nvSpPr>
        <p:spPr>
          <a:xfrm>
            <a:off x="154658" y="4991042"/>
            <a:ext cx="4678510" cy="715684"/>
          </a:xfrm>
          <a:prstGeom prst="rect">
            <a:avLst/>
          </a:prstGeom>
          <a:solidFill>
            <a:schemeClr val="tx1"/>
          </a:solidFill>
        </p:spPr>
        <p:txBody>
          <a:bodyPr wrap="square">
            <a:spAutoFit/>
          </a:bodyPr>
          <a:lstStyle/>
          <a:p>
            <a:pPr algn="ctr">
              <a:defRPr/>
            </a:pPr>
            <a:r>
              <a:rPr lang="de-DE" sz="2000" b="1" dirty="0" smtClean="0">
                <a:solidFill>
                  <a:srgbClr val="FFFFCC"/>
                </a:solidFill>
                <a:latin typeface="+mj-lt"/>
                <a:cs typeface="+mn-cs"/>
              </a:rPr>
              <a:t>2013 Demonstrationen </a:t>
            </a:r>
          </a:p>
          <a:p>
            <a:pPr algn="ctr">
              <a:defRPr/>
            </a:pPr>
            <a:r>
              <a:rPr lang="de-DE" sz="2000" b="1" dirty="0" smtClean="0">
                <a:solidFill>
                  <a:srgbClr val="FFFFCC"/>
                </a:solidFill>
                <a:latin typeface="+mj-lt"/>
                <a:cs typeface="+mn-cs"/>
              </a:rPr>
              <a:t>auf dem Maidan</a:t>
            </a:r>
            <a:endParaRPr lang="de-DE" sz="2000" b="1" dirty="0">
              <a:solidFill>
                <a:srgbClr val="FFFFCC"/>
              </a:solidFill>
              <a:latin typeface="+mj-lt"/>
              <a:cs typeface="+mn-cs"/>
            </a:endParaRPr>
          </a:p>
        </p:txBody>
      </p:sp>
      <p:sp>
        <p:nvSpPr>
          <p:cNvPr id="13" name="Textfeld 12"/>
          <p:cNvSpPr txBox="1"/>
          <p:nvPr/>
        </p:nvSpPr>
        <p:spPr>
          <a:xfrm>
            <a:off x="199106" y="5843379"/>
            <a:ext cx="4678510" cy="707886"/>
          </a:xfrm>
          <a:prstGeom prst="rect">
            <a:avLst/>
          </a:prstGeom>
          <a:solidFill>
            <a:schemeClr val="tx1"/>
          </a:solidFill>
        </p:spPr>
        <p:txBody>
          <a:bodyPr wrap="square">
            <a:spAutoFit/>
          </a:bodyPr>
          <a:lstStyle/>
          <a:p>
            <a:pPr algn="ctr">
              <a:defRPr/>
            </a:pPr>
            <a:r>
              <a:rPr lang="de-DE" sz="2000" b="1" dirty="0" smtClean="0">
                <a:solidFill>
                  <a:srgbClr val="FFFFCC"/>
                </a:solidFill>
                <a:latin typeface="+mj-lt"/>
                <a:cs typeface="+mn-cs"/>
              </a:rPr>
              <a:t>Seit Juni 2014 Präsident:</a:t>
            </a:r>
          </a:p>
          <a:p>
            <a:pPr algn="ctr">
              <a:defRPr/>
            </a:pPr>
            <a:r>
              <a:rPr lang="de-DE" sz="2000" b="1" dirty="0" smtClean="0">
                <a:solidFill>
                  <a:srgbClr val="FFFFCC"/>
                </a:solidFill>
                <a:latin typeface="+mj-lt"/>
                <a:cs typeface="+mn-cs"/>
              </a:rPr>
              <a:t>Petro </a:t>
            </a:r>
            <a:r>
              <a:rPr lang="de-DE" sz="2000" b="1" dirty="0" err="1" smtClean="0">
                <a:solidFill>
                  <a:srgbClr val="FFFFCC"/>
                </a:solidFill>
                <a:latin typeface="+mj-lt"/>
                <a:cs typeface="+mn-cs"/>
              </a:rPr>
              <a:t>Porošenko</a:t>
            </a:r>
            <a:endParaRPr lang="de-DE" sz="2000" b="1" dirty="0">
              <a:solidFill>
                <a:srgbClr val="FFFFCC"/>
              </a:solidFill>
              <a:latin typeface="+mj-lt"/>
              <a:cs typeface="+mn-cs"/>
            </a:endParaRPr>
          </a:p>
        </p:txBody>
      </p:sp>
      <p:pic>
        <p:nvPicPr>
          <p:cNvPr id="4098" name="Picture 2" descr="https://upload.wikimedia.org/wikipedia/commons/thumb/2/26/MongolCavalrymen.jpg/220px-MongolCavalrymen.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94921" y="933447"/>
            <a:ext cx="20955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uromaidan Kyiv 1-12-13 by Gnatoush 005.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49178" y="3191442"/>
            <a:ext cx="3482485" cy="232651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räsident Petro Poroschenko"/>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18351" y="4543589"/>
            <a:ext cx="1586036" cy="217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229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8" grpId="0" animBg="1"/>
      <p:bldP spid="1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Datumsplatzhalter 1"/>
          <p:cNvSpPr>
            <a:spLocks noGrp="1"/>
          </p:cNvSpPr>
          <p:nvPr>
            <p:ph type="dt" sz="quarter" idx="10"/>
          </p:nvPr>
        </p:nvSpPr>
        <p:spPr>
          <a:xfrm>
            <a:off x="323850" y="6237312"/>
            <a:ext cx="3096022" cy="495276"/>
          </a:xfrm>
        </p:spPr>
        <p:txBody>
          <a:bodyPr/>
          <a:lstStyle>
            <a:lvl1pPr eaLnBrk="0" hangingPunct="0">
              <a:spcBef>
                <a:spcPct val="20000"/>
              </a:spcBef>
              <a:buChar char="•"/>
              <a:defRPr sz="22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de-DE" altLang="de-DE" sz="1400" dirty="0" smtClean="0">
                <a:solidFill>
                  <a:srgbClr val="FFFFCC"/>
                </a:solidFill>
                <a:latin typeface="Calibri" pitchFamily="34" charset="0"/>
              </a:rPr>
              <a:t>MLV </a:t>
            </a:r>
            <a:r>
              <a:rPr lang="de-DE" altLang="de-DE" sz="1400" dirty="0" err="1" smtClean="0">
                <a:solidFill>
                  <a:srgbClr val="FFFFCC"/>
                </a:solidFill>
                <a:latin typeface="Calibri" pitchFamily="34" charset="0"/>
              </a:rPr>
              <a:t>Konfirmndengabe</a:t>
            </a:r>
            <a:r>
              <a:rPr lang="de-DE" altLang="de-DE" sz="1400" dirty="0" smtClean="0">
                <a:solidFill>
                  <a:srgbClr val="FFFFCC"/>
                </a:solidFill>
                <a:latin typeface="Calibri" pitchFamily="34" charset="0"/>
              </a:rPr>
              <a:t> 2018</a:t>
            </a:r>
          </a:p>
        </p:txBody>
      </p:sp>
      <p:sp>
        <p:nvSpPr>
          <p:cNvPr id="3"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4102" name="Picture 6" descr="Ähnliches Foto"/>
          <p:cNvPicPr>
            <a:picLocks noChangeAspect="1" noChangeArrowheads="1"/>
          </p:cNvPicPr>
          <p:nvPr/>
        </p:nvPicPr>
        <p:blipFill rotWithShape="1">
          <a:blip r:embed="rId3">
            <a:extLst>
              <a:ext uri="{28A0092B-C50C-407E-A947-70E740481C1C}">
                <a14:useLocalDpi xmlns:a14="http://schemas.microsoft.com/office/drawing/2010/main" val="0"/>
              </a:ext>
            </a:extLst>
          </a:blip>
          <a:srcRect l="4902" b="16381"/>
          <a:stretch/>
        </p:blipFill>
        <p:spPr bwMode="auto">
          <a:xfrm>
            <a:off x="4675657" y="4149510"/>
            <a:ext cx="4468343" cy="27031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ündungslauf des Dnepr bei Cher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49511"/>
            <a:ext cx="4682014" cy="27272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ildergebnis für Karpaten ukraine"/>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691" y="1083692"/>
            <a:ext cx="4689348" cy="306581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ldergebnis für Urwälder in europa"/>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65017" y="1083692"/>
            <a:ext cx="4478984" cy="3065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r>
              <a:rPr lang="de-DE" altLang="de-DE" smtClean="0"/>
              <a:t>Konfirmandengabe 2016</a:t>
            </a:r>
          </a:p>
          <a:p>
            <a:pPr>
              <a:defRPr/>
            </a:pPr>
            <a:endParaRPr lang="de-DE" altLang="de-DE"/>
          </a:p>
        </p:txBody>
      </p:sp>
      <p:sp>
        <p:nvSpPr>
          <p:cNvPr id="3"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1027" name="Picture 3" descr="C:\Users\Lachner\Documents\AGDD ORDNER\AA MLV\KONFIRMANDENGABE\Konfirmandengabe 2018, Ukraine\Folder, Gestaltung und Erstverschickung\Kiew 1, wikipedia.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7413" b="25071"/>
          <a:stretch/>
        </p:blipFill>
        <p:spPr bwMode="auto">
          <a:xfrm>
            <a:off x="1" y="974242"/>
            <a:ext cx="4636778" cy="2963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achner\Documents\Pictures\MLV\Ukraine\Bilder Ukraine Hagemann 2005\4Schlangendorf1\k-UkraineSchlangendorf -6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20001"/>
          <a:stretch/>
        </p:blipFill>
        <p:spPr bwMode="auto">
          <a:xfrm>
            <a:off x="-2061" y="3937459"/>
            <a:ext cx="4638839" cy="2920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6/6a/Odessa_dworzec.jpg/1280px-Odessa_dworze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8922" r="9360"/>
          <a:stretch/>
        </p:blipFill>
        <p:spPr bwMode="auto">
          <a:xfrm>
            <a:off x="4636779" y="974242"/>
            <a:ext cx="4507221" cy="29588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6/63/Lw%C3%B3w_-_Widok_z_wie%C5%BCy_ratuszowej_01.jpg/1920px-Lw%C3%B3w_-_Widok_z_wie%C5%BCy_ratuszowej_01.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36778" y="3910134"/>
            <a:ext cx="4522479" cy="294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54685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5122" name="Picture 2" descr="https://upload.wikimedia.org/wikipedia/commons/thumb/d/d1/Wheat_Tomsk.jpg/800px-Wheat_Tomsk.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268" y="1098550"/>
            <a:ext cx="4442272" cy="31574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e/e9/Sonsbeck_-_agri_06_ies.jpg/800px-Sonsbeck_-_agri_06_ies.jpg"/>
          <p:cNvPicPr>
            <a:picLocks noChangeAspect="1" noChangeArrowheads="1"/>
          </p:cNvPicPr>
          <p:nvPr/>
        </p:nvPicPr>
        <p:blipFill rotWithShape="1">
          <a:blip r:embed="rId5">
            <a:extLst>
              <a:ext uri="{28A0092B-C50C-407E-A947-70E740481C1C}">
                <a14:useLocalDpi xmlns:a14="http://schemas.microsoft.com/office/drawing/2010/main" val="0"/>
              </a:ext>
            </a:extLst>
          </a:blip>
          <a:srcRect l="-1" t="20082" r="23416"/>
          <a:stretch/>
        </p:blipFill>
        <p:spPr bwMode="auto">
          <a:xfrm>
            <a:off x="0" y="4229100"/>
            <a:ext cx="4442272" cy="2662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Lachner\Documents\Pictures\MLV\Ukraine\Bilder Ukraine Hagemann 2005\4Schlangendorf1\k-UkraineSchlangendorf -28.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42272" y="1098550"/>
            <a:ext cx="4701728" cy="5807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s://upload.wikimedia.org/wikipedia/commons/thumb/d/d6/Raccoon_climbing_in_tree.jpg/800px-Raccoon_climbing_in_tre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65" t="19002" r="7785" b="4605"/>
          <a:stretch/>
        </p:blipFill>
        <p:spPr bwMode="auto">
          <a:xfrm>
            <a:off x="4419581" y="1133574"/>
            <a:ext cx="4724419" cy="26078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679450" y="260350"/>
            <a:ext cx="7772400" cy="838200"/>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itchFamily="34" charset="0"/>
              </a:defRPr>
            </a:lvl2pPr>
            <a:lvl3pPr algn="ctr" rtl="0" eaLnBrk="0" fontAlgn="base" hangingPunct="0">
              <a:spcBef>
                <a:spcPct val="0"/>
              </a:spcBef>
              <a:spcAft>
                <a:spcPct val="0"/>
              </a:spcAft>
              <a:defRPr sz="2800" b="1">
                <a:solidFill>
                  <a:schemeClr val="tx1"/>
                </a:solidFill>
                <a:latin typeface="Arial" pitchFamily="34" charset="0"/>
              </a:defRPr>
            </a:lvl3pPr>
            <a:lvl4pPr algn="ctr" rtl="0" eaLnBrk="0" fontAlgn="base" hangingPunct="0">
              <a:spcBef>
                <a:spcPct val="0"/>
              </a:spcBef>
              <a:spcAft>
                <a:spcPct val="0"/>
              </a:spcAft>
              <a:defRPr sz="2800" b="1">
                <a:solidFill>
                  <a:schemeClr val="tx1"/>
                </a:solidFill>
                <a:latin typeface="Arial" pitchFamily="34" charset="0"/>
              </a:defRPr>
            </a:lvl4pPr>
            <a:lvl5pPr algn="ctr" rtl="0" eaLnBrk="0" fontAlgn="base" hangingPunct="0">
              <a:spcBef>
                <a:spcPct val="0"/>
              </a:spcBef>
              <a:spcAft>
                <a:spcPct val="0"/>
              </a:spcAft>
              <a:defRPr sz="2800" b="1">
                <a:solidFill>
                  <a:schemeClr val="tx1"/>
                </a:solidFill>
                <a:latin typeface="Arial" pitchFamily="34" charset="0"/>
              </a:defRPr>
            </a:lvl5pPr>
            <a:lvl6pPr marL="457200" algn="ctr" rtl="0" fontAlgn="base">
              <a:spcBef>
                <a:spcPct val="0"/>
              </a:spcBef>
              <a:spcAft>
                <a:spcPct val="0"/>
              </a:spcAft>
              <a:defRPr sz="2800" b="1">
                <a:solidFill>
                  <a:schemeClr val="tx1"/>
                </a:solidFill>
                <a:latin typeface="Arial" pitchFamily="34" charset="0"/>
              </a:defRPr>
            </a:lvl6pPr>
            <a:lvl7pPr marL="914400" algn="ctr" rtl="0" fontAlgn="base">
              <a:spcBef>
                <a:spcPct val="0"/>
              </a:spcBef>
              <a:spcAft>
                <a:spcPct val="0"/>
              </a:spcAft>
              <a:defRPr sz="2800" b="1">
                <a:solidFill>
                  <a:schemeClr val="tx1"/>
                </a:solidFill>
                <a:latin typeface="Arial" pitchFamily="34" charset="0"/>
              </a:defRPr>
            </a:lvl7pPr>
            <a:lvl8pPr marL="1371600" algn="ctr" rtl="0" fontAlgn="base">
              <a:spcBef>
                <a:spcPct val="0"/>
              </a:spcBef>
              <a:spcAft>
                <a:spcPct val="0"/>
              </a:spcAft>
              <a:defRPr sz="2800" b="1">
                <a:solidFill>
                  <a:schemeClr val="tx1"/>
                </a:solidFill>
                <a:latin typeface="Arial" pitchFamily="34" charset="0"/>
              </a:defRPr>
            </a:lvl8pPr>
            <a:lvl9pPr marL="1828800" algn="ctr" rtl="0" fontAlgn="base">
              <a:spcBef>
                <a:spcPct val="0"/>
              </a:spcBef>
              <a:spcAft>
                <a:spcPct val="0"/>
              </a:spcAft>
              <a:defRPr sz="2800" b="1">
                <a:solidFill>
                  <a:schemeClr val="tx1"/>
                </a:solidFill>
                <a:latin typeface="Arial" pitchFamily="34" charset="0"/>
              </a:defRPr>
            </a:lvl9pPr>
          </a:lstStyle>
          <a:p>
            <a:pPr eaLnBrk="1" hangingPunct="1">
              <a:defRPr/>
            </a:pPr>
            <a:r>
              <a:rPr lang="de-DE" altLang="de-DE" sz="3200" kern="0" dirty="0" smtClean="0">
                <a:solidFill>
                  <a:srgbClr val="FFFFCC"/>
                </a:solidFill>
              </a:rPr>
              <a:t>Ukraine – Land und Leute</a:t>
            </a:r>
          </a:p>
        </p:txBody>
      </p:sp>
      <p:pic>
        <p:nvPicPr>
          <p:cNvPr id="6148" name="Picture 4" descr="Grundel im Schwarzen Me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133573"/>
            <a:ext cx="4419581" cy="25919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hatsky park. Lapwing wanders on master Volyn Region Ukraine photos"/>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7666" t="14914"/>
          <a:stretch/>
        </p:blipFill>
        <p:spPr bwMode="auto">
          <a:xfrm flipH="1">
            <a:off x="-3" y="3741469"/>
            <a:ext cx="4419583" cy="314637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rzewalski-Pferd (Equus ferus przewalski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581" y="3725495"/>
            <a:ext cx="4724419" cy="318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209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
      <a:dk1>
        <a:srgbClr val="000000"/>
      </a:dk1>
      <a:lt1>
        <a:srgbClr val="0066CC"/>
      </a:lt1>
      <a:dk2>
        <a:srgbClr val="000000"/>
      </a:dk2>
      <a:lt2>
        <a:srgbClr val="808080"/>
      </a:lt2>
      <a:accent1>
        <a:srgbClr val="00CC99"/>
      </a:accent1>
      <a:accent2>
        <a:srgbClr val="3333CC"/>
      </a:accent2>
      <a:accent3>
        <a:srgbClr val="AAB8E2"/>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3386</Words>
  <Application>Microsoft Office PowerPoint</Application>
  <PresentationFormat>Bildschirmpräsentation (4:3)</PresentationFormat>
  <Paragraphs>339</Paragraphs>
  <Slides>29</Slides>
  <Notes>29</Notes>
  <HiddenSlides>0</HiddenSlides>
  <MMClips>0</MMClips>
  <ScaleCrop>false</ScaleCrop>
  <HeadingPairs>
    <vt:vector size="4" baseType="variant">
      <vt:variant>
        <vt:lpstr>Design</vt:lpstr>
      </vt:variant>
      <vt:variant>
        <vt:i4>1</vt:i4>
      </vt:variant>
      <vt:variant>
        <vt:lpstr>Folientitel</vt:lpstr>
      </vt:variant>
      <vt:variant>
        <vt:i4>29</vt:i4>
      </vt:variant>
    </vt:vector>
  </HeadingPairs>
  <TitlesOfParts>
    <vt:vector size="30" baseType="lpstr">
      <vt:lpstr>Standarddesign</vt:lpstr>
      <vt:lpstr>MLV  Konfirmandengabe  2018 „Unter Gottes Schirm…“  (Psalm 91)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Ukraine – Religion und Kirchen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Gröschel-Pickel</dc:creator>
  <cp:lastModifiedBy>Gröschel-Pickel</cp:lastModifiedBy>
  <cp:revision>685</cp:revision>
  <dcterms:created xsi:type="dcterms:W3CDTF">2010-12-21T09:56:08Z</dcterms:created>
  <dcterms:modified xsi:type="dcterms:W3CDTF">2018-02-13T16:21:14Z</dcterms:modified>
</cp:coreProperties>
</file>